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311" r:id="rId7"/>
    <p:sldId id="284" r:id="rId8"/>
    <p:sldId id="266" r:id="rId9"/>
    <p:sldId id="309" r:id="rId10"/>
    <p:sldId id="308" r:id="rId11"/>
    <p:sldId id="310" r:id="rId12"/>
    <p:sldId id="307" r:id="rId13"/>
    <p:sldId id="279" r:id="rId14"/>
    <p:sldId id="281" r:id="rId15"/>
    <p:sldId id="295" r:id="rId16"/>
    <p:sldId id="305" r:id="rId17"/>
    <p:sldId id="302"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Libre Franklin Bold" panose="020B0604020202020204" charset="0"/>
      <p:regular r:id="rId24"/>
    </p:embeddedFont>
    <p:embeddedFont>
      <p:font typeface="Libre Franklin Medium" pitchFamily="2" charset="0"/>
      <p:regular r:id="rId25"/>
      <p:italic r:id="rId26"/>
    </p:embeddedFont>
    <p:embeddedFont>
      <p:font typeface="Open Sans" panose="020B0606030504020204" pitchFamily="34" charset="0"/>
      <p:regular r:id="rId27"/>
      <p:bold r:id="rId28"/>
    </p:embeddedFont>
    <p:embeddedFont>
      <p:font typeface="Open Sans Bold" panose="020B0806030504020204" charset="0"/>
      <p:regular r:id="rId29"/>
    </p:embeddedFont>
    <p:embeddedFont>
      <p:font typeface="Open Sans Extra Bold" panose="020B0604020202020204" charset="0"/>
      <p:regular r:id="rId30"/>
    </p:embeddedFont>
    <p:embeddedFont>
      <p:font typeface="Open Sans Light" panose="020B0306030504020204" pitchFamily="3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5857" autoAdjust="0"/>
  </p:normalViewPr>
  <p:slideViewPr>
    <p:cSldViewPr>
      <p:cViewPr varScale="1">
        <p:scale>
          <a:sx n="29" d="100"/>
          <a:sy n="29" d="100"/>
        </p:scale>
        <p:origin x="15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06.04.2022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The facilitators should introduce themselves, welcome and thank everyone for attending. </a:t>
            </a:r>
          </a:p>
          <a:p>
            <a:pPr lvl="0"/>
            <a:endParaRPr lang="en-US" dirty="0"/>
          </a:p>
          <a:p>
            <a:pPr lvl="0"/>
            <a:r>
              <a:rPr lang="en-US" dirty="0"/>
              <a:t>Give some information about your personal connection to the issue and what brings you into the room.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Watch the Gordie Center</a:t>
            </a:r>
            <a:r>
              <a:rPr lang="en-US" baseline="0" dirty="0"/>
              <a:t> one-minute video: Hazing signs: Worried about a friend?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406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06.04.2022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strike="noStrike" baseline="0" dirty="0">
                <a:effectLst/>
              </a:rPr>
              <a:t>ASK </a:t>
            </a:r>
            <a:r>
              <a:rPr lang="en-US" b="1" u="none" strike="noStrike" baseline="0" dirty="0">
                <a:effectLst/>
                <a:sym typeface="Wingdings" panose="05000000000000000000" pitchFamily="2" charset="2"/>
              </a:rPr>
              <a:t> </a:t>
            </a:r>
            <a:r>
              <a:rPr lang="en-US" u="none" strike="noStrike" baseline="0" dirty="0">
                <a:effectLst/>
                <a:sym typeface="Wingdings" panose="05000000000000000000" pitchFamily="2" charset="2"/>
              </a:rPr>
              <a:t>What makes it difficult to intervene in alcohol situations?</a:t>
            </a:r>
          </a:p>
          <a:p>
            <a:pPr lvl="0"/>
            <a:endParaRPr lang="en-US" u="none" strike="noStrike" baseline="0" dirty="0">
              <a:effectLst/>
              <a:sym typeface="Wingdings" panose="05000000000000000000" pitchFamily="2" charset="2"/>
            </a:endParaRPr>
          </a:p>
          <a:p>
            <a:pPr lvl="0"/>
            <a:r>
              <a:rPr lang="en-US" u="none" strike="noStrike" baseline="0" dirty="0">
                <a:effectLst/>
                <a:sym typeface="Wingdings" panose="05000000000000000000" pitchFamily="2" charset="2"/>
              </a:rPr>
              <a:t>Gather a few responses, using one of the formats below:</a:t>
            </a:r>
          </a:p>
          <a:p>
            <a:pPr marL="228600" indent="-228600">
              <a:buAutoNum type="arabicParenR"/>
            </a:pPr>
            <a:r>
              <a:rPr lang="en-US" baseline="0" dirty="0"/>
              <a:t>Use an online participant response systems (e.g., Mentimeter.com) to receive real-time responses and show them through your PowerPoint slides.  A basic Mentimeter account is free.</a:t>
            </a:r>
          </a:p>
          <a:p>
            <a:pPr marL="228600" indent="-228600">
              <a:buAutoNum type="arabicParenR"/>
            </a:pPr>
            <a:r>
              <a:rPr lang="en-US" baseline="0" dirty="0"/>
              <a:t>Ask students to turn to a neighbor and share their thoughts, then ask for volunteers to share with the whole group.  If delivering the program online, put students in breakout rooms, and ask for one person to submit a group response through chat once everyone returns to the main room. </a:t>
            </a:r>
          </a:p>
          <a:p>
            <a:pPr marL="228600" indent="-228600">
              <a:buAutoNum type="arabicParenR"/>
            </a:pPr>
            <a:r>
              <a:rPr lang="en-US" baseline="0" dirty="0"/>
              <a:t>Ask the entire group for ideas on what hazing is and invite students to share their thoughts.  If delivering online, invite students to submit through chat.</a:t>
            </a:r>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Review their answers…validate.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Most groups will mention fear of getting in trouble and know knowing if a situation is truly an emergency.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Mention that marginalized groups may be more hesitant to call 911.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780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Watch the Gordie Center</a:t>
            </a:r>
            <a:r>
              <a:rPr lang="en-US" baseline="0" dirty="0"/>
              <a:t> one-minute video: PUBS signs of alcohol overdose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6471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Encourage audience to add the National Poison Control Hotline phone number into their phone contact list. Poison Control centers offer free, expert medical advice 24/7, and can provide advice on what to do if you are worried about a friend who has had too much too drink.</a:t>
            </a:r>
          </a:p>
        </p:txBody>
      </p:sp>
      <p:sp>
        <p:nvSpPr>
          <p:cNvPr id="4" name="Slide Number Placeholder 3"/>
          <p:cNvSpPr>
            <a:spLocks noGrp="1"/>
          </p:cNvSpPr>
          <p:nvPr>
            <p:ph type="sldNum" sz="quarter" idx="10"/>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2281455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Check out your</a:t>
            </a:r>
            <a:r>
              <a:rPr lang="en-US" baseline="0" dirty="0"/>
              <a:t> state’s medical amnesty laws by going to www.medicalamnesty.org</a:t>
            </a:r>
          </a:p>
          <a:p>
            <a:endParaRPr lang="en-US" baseline="0" dirty="0"/>
          </a:p>
          <a:p>
            <a:r>
              <a:rPr lang="en-US" baseline="0" dirty="0"/>
              <a:t>Review your campus medical amnesty policies</a:t>
            </a:r>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967471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536575"/>
            <a:ext cx="4637088" cy="2609850"/>
          </a:xfrm>
        </p:spPr>
      </p:sp>
      <p:sp>
        <p:nvSpPr>
          <p:cNvPr id="3" name="Notes Placeholder 2"/>
          <p:cNvSpPr>
            <a:spLocks noGrp="1"/>
          </p:cNvSpPr>
          <p:nvPr>
            <p:ph type="body" idx="1"/>
          </p:nvPr>
        </p:nvSpPr>
        <p:spPr>
          <a:xfrm>
            <a:off x="934720" y="3305386"/>
            <a:ext cx="5418455" cy="3132694"/>
          </a:xfrm>
        </p:spPr>
        <p:txBody>
          <a:bodyPr/>
          <a:lstStyle/>
          <a:p>
            <a:r>
              <a:rPr lang="en-US" sz="1500" dirty="0"/>
              <a:t>We’ve thrown a lot of information at you, so just to reiterate—learn the PUBS signs of alcohol overdose.  </a:t>
            </a:r>
          </a:p>
          <a:p>
            <a:endParaRPr lang="en-US" sz="1500" dirty="0"/>
          </a:p>
          <a:p>
            <a:r>
              <a:rPr lang="en-US" sz="1500" dirty="0"/>
              <a:t>Once you do, you can visit our website to sign our Pledge to Check, meaning that you know the signs and will call if you see even one.  </a:t>
            </a:r>
          </a:p>
          <a:p>
            <a:endParaRPr lang="en-US" sz="1500" dirty="0"/>
          </a:p>
          <a:p>
            <a:r>
              <a:rPr lang="en-US" sz="1500" dirty="0"/>
              <a:t>You can also visit our website to see more of the videos that we have created about alcohol and about hazing—we encourage you to use our tools!</a:t>
            </a:r>
          </a:p>
        </p:txBody>
      </p:sp>
      <p:sp>
        <p:nvSpPr>
          <p:cNvPr id="4" name="Slide Number Placeholder 3"/>
          <p:cNvSpPr>
            <a:spLocks noGrp="1"/>
          </p:cNvSpPr>
          <p:nvPr>
            <p:ph type="sldNum" sz="quarter" idx="10"/>
          </p:nvPr>
        </p:nvSpPr>
        <p:spPr>
          <a:xfrm>
            <a:off x="1708938" y="8042124"/>
            <a:ext cx="4050453" cy="34700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1855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The Gordie Center offers free resources, such as the videos you have seen in this presentation, on their website: www.gordie.org.</a:t>
            </a:r>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349680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National GORDIEday is celebrated every September on the Thursday of National Hazing Prevention Week, which is sponsored by Hazing Prevention.org.  </a:t>
            </a:r>
          </a:p>
          <a:p>
            <a:pPr lvl="0"/>
            <a:endParaRPr lang="en-US"/>
          </a:p>
          <a:p>
            <a:pPr lvl="0"/>
            <a:r>
              <a:rPr lang="en-US"/>
              <a:t>It serves as a day of remembrance for Gordie Bailey, and a way to raise awareness about the dangers of hazing and alcohol overdose.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On September 17, 2004, Lynn Gordon Bailey (Gordie) was found dead at the Chi Psi fraternity house at the University of Colorado Boulder.</a:t>
            </a:r>
          </a:p>
          <a:p>
            <a:pPr lvl="0"/>
            <a:endParaRPr lang="en-US"/>
          </a:p>
          <a:p>
            <a:pPr lvl="0"/>
            <a:r>
              <a:rPr lang="en-US"/>
              <a:t>The night before his death, Gordie and 26 other Chi Psi fraternity pledges were taken to a national forest where they sat around a campfire with 4 handles of whiskey and 6 large bottles of wine.  </a:t>
            </a:r>
          </a:p>
          <a:p>
            <a:pPr lvl="0"/>
            <a:endParaRPr lang="en-US"/>
          </a:p>
          <a:p>
            <a:pPr lvl="0"/>
            <a:r>
              <a:rPr lang="en-US"/>
              <a:t>NOTE: Actual pictures of the camp site and the stretcher outside the fraternity house.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When they arrived back at the Chi Psi house, Gordie was visibly intoxicated.  His speech was slurred and he was having difficulty standing – he did not drink any more.</a:t>
            </a:r>
          </a:p>
          <a:p>
            <a:pPr lvl="0"/>
            <a:endParaRPr lang="en-US"/>
          </a:p>
          <a:p>
            <a:pPr lvl="0"/>
            <a:r>
              <a:rPr lang="en-US"/>
              <a:t>His brothers placed him on a couch in the library to “sleep it off” and returned to the party…but not before drawing all over his body with permanent marker.</a:t>
            </a:r>
          </a:p>
          <a:p>
            <a:pPr lvl="0"/>
            <a:endParaRPr lang="en-US"/>
          </a:p>
          <a:p>
            <a:pPr lvl="0"/>
            <a:r>
              <a:rPr lang="en-US"/>
              <a:t>Gordie was left for 10 hours before he was found dead the next morning, face down on the floor.  No one called for help until it was too late.</a:t>
            </a:r>
          </a:p>
          <a:p>
            <a:pPr lvl="0"/>
            <a:endParaRPr lang="en-US"/>
          </a:p>
          <a:p>
            <a:pPr lvl="0"/>
            <a:r>
              <a:rPr lang="en-US"/>
              <a:t>Gordie’s Blood Alcohol Content (BAC) was 0.328 (more than 4 times the legal driving limit).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On average, there’s at least one hazing death every year in the United States. EACH ONE is completely preventable.   </a:t>
            </a:r>
          </a:p>
          <a:p>
            <a:pPr lvl="0"/>
            <a:endParaRPr lang="en-US"/>
          </a:p>
          <a:p>
            <a:pPr lvl="0"/>
            <a:r>
              <a:rPr lang="en-US"/>
              <a:t>Gordie’s death could have been prevented at many different times the night he died.</a:t>
            </a:r>
          </a:p>
          <a:p>
            <a:pPr lvl="0"/>
            <a:endParaRPr lang="en-US"/>
          </a:p>
          <a:p>
            <a:pPr lvl="0"/>
            <a:r>
              <a:rPr lang="en-US"/>
              <a:t>Even if someone doesn’t die, the hidden psychological harm of hazing “traditions” can last a lifetime. </a:t>
            </a:r>
          </a:p>
          <a:p>
            <a:pPr lvl="0"/>
            <a:endParaRPr lang="en-US"/>
          </a:p>
          <a:p>
            <a:pPr lvl="0"/>
            <a:r>
              <a:rPr lang="en-US"/>
              <a:t>We want you to learn what you could do if you’re in a similar situation.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06.04.2022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u="none" strike="noStrike" baseline="0" dirty="0">
                <a:effectLst/>
              </a:rPr>
              <a:t>Gordie might not have consumed so much alcohol if the activity hadn’t also included hazing.</a:t>
            </a:r>
          </a:p>
          <a:p>
            <a:pPr lvl="0"/>
            <a:endParaRPr lang="en-US" u="none" strike="noStrike" baseline="0" dirty="0">
              <a:effectLst/>
            </a:endParaRPr>
          </a:p>
          <a:p>
            <a:pPr lvl="0"/>
            <a:r>
              <a:rPr lang="en-US" b="1" u="none" strike="noStrike" baseline="0" dirty="0">
                <a:effectLst/>
              </a:rPr>
              <a:t>ASK </a:t>
            </a:r>
            <a:r>
              <a:rPr lang="en-US" b="1" u="none" strike="noStrike" baseline="0" dirty="0">
                <a:effectLst/>
                <a:sym typeface="Wingdings" panose="05000000000000000000" pitchFamily="2" charset="2"/>
              </a:rPr>
              <a:t> </a:t>
            </a:r>
            <a:r>
              <a:rPr lang="en-US" u="none" strike="noStrike" baseline="0" dirty="0">
                <a:effectLst/>
                <a:sym typeface="Wingdings" panose="05000000000000000000" pitchFamily="2" charset="2"/>
              </a:rPr>
              <a:t>How would you define hazing?</a:t>
            </a:r>
          </a:p>
          <a:p>
            <a:pPr lvl="0"/>
            <a:endParaRPr lang="en-US" u="none" strike="noStrike" baseline="0" dirty="0">
              <a:effectLst/>
              <a:sym typeface="Wingdings" panose="05000000000000000000" pitchFamily="2" charset="2"/>
            </a:endParaRPr>
          </a:p>
          <a:p>
            <a:pPr lvl="0"/>
            <a:r>
              <a:rPr lang="en-US" u="none" strike="noStrike" baseline="0" dirty="0">
                <a:effectLst/>
                <a:sym typeface="Wingdings" panose="05000000000000000000" pitchFamily="2" charset="2"/>
              </a:rPr>
              <a:t>Gather a few responses, using one of the formats below:</a:t>
            </a:r>
          </a:p>
          <a:p>
            <a:pPr marL="228600" indent="-228600">
              <a:buAutoNum type="arabicParenR"/>
            </a:pPr>
            <a:r>
              <a:rPr lang="en-US" baseline="0" dirty="0"/>
              <a:t>Use an online participant response systems (e.g., Mentimeter.com) to receive real-time responses and show them through your PowerPoint slides.  A basic Mentimeter account is free.</a:t>
            </a:r>
          </a:p>
          <a:p>
            <a:pPr marL="228600" indent="-228600">
              <a:buAutoNum type="arabicParenR"/>
            </a:pPr>
            <a:r>
              <a:rPr lang="en-US" baseline="0" dirty="0"/>
              <a:t>Ask students to turn to a neighbor and share their thoughts, then ask for volunteers to share with the whole group.  If delivering the program online, put students in breakout rooms, and ask for one person to submit a group response through chat once everyone returns to the main room. </a:t>
            </a:r>
          </a:p>
          <a:p>
            <a:pPr marL="228600" indent="-228600">
              <a:buAutoNum type="arabicParenR"/>
            </a:pPr>
            <a:r>
              <a:rPr lang="en-US" baseline="0" dirty="0"/>
              <a:t>Ask the entire group for ideas on what hazing is and invite students to share their thoughts.  If delivering online, invite students to submit through chat.</a:t>
            </a:r>
            <a:endParaRPr lang="en-US" dirty="0"/>
          </a:p>
          <a:p>
            <a:pPr marL="228600" indent="-228600">
              <a:buAutoNum type="arabicParenR"/>
            </a:pPr>
            <a:endParaRPr lang="en-US" dirty="0"/>
          </a:p>
          <a:p>
            <a:endParaRPr lang="en-US" dirty="0"/>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274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06.04.2022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Let’s make sure we all have a basic understanding of what hazing is:</a:t>
            </a:r>
          </a:p>
          <a:p>
            <a:pPr lvl="0"/>
            <a:endParaRPr lang="en-US" dirty="0"/>
          </a:p>
          <a:p>
            <a:pPr lvl="0"/>
            <a:r>
              <a:rPr lang="en-US" dirty="0"/>
              <a:t>There are 3 components:</a:t>
            </a:r>
          </a:p>
          <a:p>
            <a:pPr lvl="0"/>
            <a:r>
              <a:rPr lang="en-US" dirty="0"/>
              <a:t>Group context (related to joining or maintaining membership in a group)</a:t>
            </a:r>
          </a:p>
          <a:p>
            <a:pPr lvl="0"/>
            <a:r>
              <a:rPr lang="en-US" dirty="0"/>
              <a:t>Humiliating, degrading, or endangering behavior</a:t>
            </a:r>
          </a:p>
          <a:p>
            <a:pPr lvl="0"/>
            <a:r>
              <a:rPr lang="en-US" dirty="0"/>
              <a:t>Regardless of consent</a:t>
            </a:r>
          </a:p>
          <a:p>
            <a:pPr lvl="0"/>
            <a:endParaRPr lang="en-US" dirty="0"/>
          </a:p>
          <a:p>
            <a:pPr lvl="0"/>
            <a:r>
              <a:rPr lang="en-US" dirty="0"/>
              <a:t>When we ask students: “What do you notice, find interesting, or find confusing about this statement?”</a:t>
            </a:r>
          </a:p>
          <a:p>
            <a:pPr lvl="0"/>
            <a:endParaRPr lang="en-US" dirty="0"/>
          </a:p>
          <a:p>
            <a:pPr lvl="0"/>
            <a:r>
              <a:rPr lang="en-US" dirty="0"/>
              <a:t>They really focus on consent.  That phrase: "regardless of a person’s willingness to participate.”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Watch the Gordie Center</a:t>
            </a:r>
            <a:r>
              <a:rPr lang="en-US" baseline="0" dirty="0"/>
              <a:t> one-minute video: </a:t>
            </a:r>
            <a:r>
              <a:rPr lang="en-US" sz="1200" b="0" i="0" kern="1200" dirty="0">
                <a:solidFill>
                  <a:schemeClr val="tx1"/>
                </a:solidFill>
                <a:effectLst/>
                <a:latin typeface="+mn-lt"/>
                <a:ea typeface="+mn-ea"/>
                <a:cs typeface="+mn-cs"/>
              </a:rPr>
              <a:t>Hazing Signs: What to Do if You're Being Hazed</a:t>
            </a:r>
          </a:p>
        </p:txBody>
      </p:sp>
      <p:sp>
        <p:nvSpPr>
          <p:cNvPr id="4" name="Slide Number Placeholder 3"/>
          <p:cNvSpPr>
            <a:spLocks noGrp="1"/>
          </p:cNvSpPr>
          <p:nvPr>
            <p:ph type="sldNum" sz="quarter" idx="10"/>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3010607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06.04.2022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strike="noStrike" baseline="0" dirty="0">
                <a:effectLst/>
              </a:rPr>
              <a:t>ASK </a:t>
            </a:r>
            <a:r>
              <a:rPr lang="en-US" b="1" u="none" strike="noStrike" baseline="0" dirty="0">
                <a:effectLst/>
                <a:sym typeface="Wingdings" panose="05000000000000000000" pitchFamily="2" charset="2"/>
              </a:rPr>
              <a:t> </a:t>
            </a:r>
            <a:r>
              <a:rPr lang="en-US" u="none" strike="noStrike" baseline="0" dirty="0">
                <a:effectLst/>
                <a:sym typeface="Wingdings" panose="05000000000000000000" pitchFamily="2" charset="2"/>
              </a:rPr>
              <a:t>How have you helped a friend in a problem situation? </a:t>
            </a:r>
            <a:r>
              <a:rPr lang="en-US" sz="1200" b="0" i="0" u="none" strike="noStrike" kern="1200" baseline="0" dirty="0">
                <a:solidFill>
                  <a:schemeClr val="tx1"/>
                </a:solidFill>
                <a:latin typeface="+mn-lt"/>
                <a:ea typeface="+mn-ea"/>
                <a:cs typeface="+mn-cs"/>
              </a:rPr>
              <a:t>We would love to hear how you have helped your peers in the past.</a:t>
            </a:r>
          </a:p>
          <a:p>
            <a:pPr lvl="0"/>
            <a:endParaRPr lang="en-US" u="none" strike="noStrike" baseline="0" dirty="0">
              <a:effectLst/>
              <a:sym typeface="Wingdings" panose="05000000000000000000" pitchFamily="2" charset="2"/>
            </a:endParaRPr>
          </a:p>
          <a:p>
            <a:pPr lvl="0"/>
            <a:endParaRPr lang="en-US" u="none" strike="noStrike" baseline="0" dirty="0">
              <a:effectLst/>
              <a:sym typeface="Wingdings" panose="05000000000000000000" pitchFamily="2" charset="2"/>
            </a:endParaRPr>
          </a:p>
          <a:p>
            <a:pPr lvl="0"/>
            <a:r>
              <a:rPr lang="en-US" u="none" strike="noStrike" baseline="0" dirty="0">
                <a:effectLst/>
                <a:sym typeface="Wingdings" panose="05000000000000000000" pitchFamily="2" charset="2"/>
              </a:rPr>
              <a:t>Gather a few responses, using one of the formats below:</a:t>
            </a:r>
          </a:p>
          <a:p>
            <a:pPr marL="228600" indent="-228600">
              <a:buAutoNum type="arabicParenR"/>
            </a:pPr>
            <a:r>
              <a:rPr lang="en-US" baseline="0" dirty="0"/>
              <a:t>Use an online participant response systems (e.g., Mentimeter.com) to receive real-time responses and show them through your PowerPoint slides.  A basic Mentimeter account is free.</a:t>
            </a:r>
          </a:p>
          <a:p>
            <a:pPr marL="228600" indent="-228600">
              <a:buAutoNum type="arabicParenR"/>
            </a:pPr>
            <a:r>
              <a:rPr lang="en-US" baseline="0" dirty="0"/>
              <a:t>Ask students to turn to a neighbor and share their thoughts, then ask for volunteers to share with the whole group.  If delivering the program online, put students in breakout rooms, and ask for one person to submit a group response through chat once everyone returns to the main room. </a:t>
            </a:r>
          </a:p>
          <a:p>
            <a:pPr marL="228600" indent="-228600">
              <a:buAutoNum type="arabicParenR"/>
            </a:pPr>
            <a:r>
              <a:rPr lang="en-US" baseline="0" dirty="0"/>
              <a:t>Ask the entire group for ideas on what hazing is and invite students to share their thoughts.  If delivering online, invite students to submit through chat.</a:t>
            </a:r>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GOAL: show students they already use some forms of bystander intervention to protect their friends.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863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um2xLIxF8ng" TargetMode="External"/><Relationship Id="rId5" Type="http://schemas.openxmlformats.org/officeDocument/2006/relationships/image" Target="../media/image1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ycwyLPgUunc" TargetMode="External"/><Relationship Id="rId5" Type="http://schemas.openxmlformats.org/officeDocument/2006/relationships/image" Target="../media/image1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www.gordie.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EAyPj9CDm74" TargetMode="External"/><Relationship Id="rId5" Type="http://schemas.openxmlformats.org/officeDocument/2006/relationships/image" Target="../media/image1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3D335"/>
        </a:solidFill>
        <a:effectLst/>
      </p:bgPr>
    </p:bg>
    <p:spTree>
      <p:nvGrpSpPr>
        <p:cNvPr id="1" name=""/>
        <p:cNvGrpSpPr/>
        <p:nvPr/>
      </p:nvGrpSpPr>
      <p:grpSpPr>
        <a:xfrm>
          <a:off x="0" y="0"/>
          <a:ext cx="0" cy="0"/>
          <a:chOff x="0" y="0"/>
          <a:chExt cx="0" cy="0"/>
        </a:xfrm>
      </p:grpSpPr>
      <p:grpSp>
        <p:nvGrpSpPr>
          <p:cNvPr id="2" name="Group 2"/>
          <p:cNvGrpSpPr/>
          <p:nvPr/>
        </p:nvGrpSpPr>
        <p:grpSpPr>
          <a:xfrm>
            <a:off x="3182937" y="7521286"/>
            <a:ext cx="11295063" cy="2784480"/>
            <a:chOff x="0" y="0"/>
            <a:chExt cx="6502282" cy="2300534"/>
          </a:xfrm>
        </p:grpSpPr>
        <p:sp>
          <p:nvSpPr>
            <p:cNvPr id="3" name="Freeform 3"/>
            <p:cNvSpPr/>
            <p:nvPr/>
          </p:nvSpPr>
          <p:spPr>
            <a:xfrm>
              <a:off x="0" y="0"/>
              <a:ext cx="6502282" cy="2300534"/>
            </a:xfrm>
            <a:custGeom>
              <a:avLst/>
              <a:gdLst/>
              <a:ahLst/>
              <a:cxnLst/>
              <a:rect l="l" t="t" r="r" b="b"/>
              <a:pathLst>
                <a:path w="6502282" h="2300534">
                  <a:moveTo>
                    <a:pt x="0" y="0"/>
                  </a:moveTo>
                  <a:lnTo>
                    <a:pt x="6502282" y="0"/>
                  </a:lnTo>
                  <a:lnTo>
                    <a:pt x="6502282" y="2300534"/>
                  </a:lnTo>
                  <a:lnTo>
                    <a:pt x="0" y="2300534"/>
                  </a:lnTo>
                  <a:close/>
                </a:path>
              </a:pathLst>
            </a:custGeom>
            <a:solidFill>
              <a:srgbClr val="000000"/>
            </a:solidFill>
          </p:spPr>
        </p:sp>
      </p:grpSp>
      <p:grpSp>
        <p:nvGrpSpPr>
          <p:cNvPr id="4" name="Group 4"/>
          <p:cNvGrpSpPr/>
          <p:nvPr/>
        </p:nvGrpSpPr>
        <p:grpSpPr>
          <a:xfrm>
            <a:off x="10887" y="7521286"/>
            <a:ext cx="2693214" cy="2693214"/>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6" name="Picture 6"/>
          <p:cNvPicPr>
            <a:picLocks noChangeAspect="1"/>
          </p:cNvPicPr>
          <p:nvPr/>
        </p:nvPicPr>
        <p:blipFill>
          <a:blip r:embed="rId3"/>
          <a:srcRect/>
          <a:stretch>
            <a:fillRect/>
          </a:stretch>
        </p:blipFill>
        <p:spPr>
          <a:xfrm>
            <a:off x="286114" y="7857718"/>
            <a:ext cx="2142759" cy="2023717"/>
          </a:xfrm>
          <a:prstGeom prst="rect">
            <a:avLst/>
          </a:prstGeom>
        </p:spPr>
      </p:pic>
      <p:pic>
        <p:nvPicPr>
          <p:cNvPr id="7" name="Picture 7"/>
          <p:cNvPicPr>
            <a:picLocks noChangeAspect="1"/>
          </p:cNvPicPr>
          <p:nvPr/>
        </p:nvPicPr>
        <p:blipFill>
          <a:blip r:embed="rId4"/>
          <a:srcRect r="4334" b="27954"/>
          <a:stretch>
            <a:fillRect/>
          </a:stretch>
        </p:blipFill>
        <p:spPr>
          <a:xfrm>
            <a:off x="16896" y="15482"/>
            <a:ext cx="4993626" cy="5641033"/>
          </a:xfrm>
          <a:prstGeom prst="rect">
            <a:avLst/>
          </a:prstGeom>
        </p:spPr>
      </p:pic>
      <p:sp>
        <p:nvSpPr>
          <p:cNvPr id="8" name="TextBox 8"/>
          <p:cNvSpPr txBox="1"/>
          <p:nvPr/>
        </p:nvSpPr>
        <p:spPr>
          <a:xfrm>
            <a:off x="3429000" y="7919472"/>
            <a:ext cx="10424571" cy="1513235"/>
          </a:xfrm>
          <a:prstGeom prst="rect">
            <a:avLst/>
          </a:prstGeom>
        </p:spPr>
        <p:txBody>
          <a:bodyPr lIns="0" tIns="0" rIns="0" bIns="0" rtlCol="0" anchor="t">
            <a:spAutoFit/>
          </a:bodyPr>
          <a:lstStyle/>
          <a:p>
            <a:pPr>
              <a:lnSpc>
                <a:spcPts val="5879"/>
              </a:lnSpc>
            </a:pPr>
            <a:r>
              <a:rPr lang="en-US" sz="4199" dirty="0">
                <a:solidFill>
                  <a:srgbClr val="FFFFFF"/>
                </a:solidFill>
                <a:latin typeface="Libre Franklin Medium"/>
              </a:rPr>
              <a:t>The Gordie Center</a:t>
            </a:r>
          </a:p>
          <a:p>
            <a:pPr>
              <a:lnSpc>
                <a:spcPts val="5879"/>
              </a:lnSpc>
              <a:spcBef>
                <a:spcPct val="0"/>
              </a:spcBef>
            </a:pPr>
            <a:r>
              <a:rPr lang="en-US" sz="4199" dirty="0">
                <a:solidFill>
                  <a:srgbClr val="FFFFFF"/>
                </a:solidFill>
                <a:latin typeface="Libre Franklin Medium"/>
              </a:rPr>
              <a:t>University of Virginia</a:t>
            </a:r>
          </a:p>
        </p:txBody>
      </p:sp>
      <p:pic>
        <p:nvPicPr>
          <p:cNvPr id="9" name="Picture 9"/>
          <p:cNvPicPr>
            <a:picLocks noChangeAspect="1"/>
          </p:cNvPicPr>
          <p:nvPr/>
        </p:nvPicPr>
        <p:blipFill>
          <a:blip r:embed="rId5"/>
          <a:srcRect/>
          <a:stretch>
            <a:fillRect/>
          </a:stretch>
        </p:blipFill>
        <p:spPr>
          <a:xfrm>
            <a:off x="14859000" y="8932779"/>
            <a:ext cx="2803584" cy="606015"/>
          </a:xfrm>
          <a:prstGeom prst="rect">
            <a:avLst/>
          </a:prstGeom>
        </p:spPr>
      </p:pic>
      <p:pic>
        <p:nvPicPr>
          <p:cNvPr id="10" name="Picture 10"/>
          <p:cNvPicPr>
            <a:picLocks noChangeAspect="1"/>
          </p:cNvPicPr>
          <p:nvPr/>
        </p:nvPicPr>
        <p:blipFill>
          <a:blip r:embed="rId6"/>
          <a:srcRect/>
          <a:stretch>
            <a:fillRect/>
          </a:stretch>
        </p:blipFill>
        <p:spPr>
          <a:xfrm>
            <a:off x="16110197" y="188389"/>
            <a:ext cx="1779483" cy="1680623"/>
          </a:xfrm>
          <a:prstGeom prst="rect">
            <a:avLst/>
          </a:prstGeom>
        </p:spPr>
      </p:pic>
      <p:sp>
        <p:nvSpPr>
          <p:cNvPr id="11" name="TextBox 11"/>
          <p:cNvSpPr txBox="1"/>
          <p:nvPr/>
        </p:nvSpPr>
        <p:spPr>
          <a:xfrm>
            <a:off x="762000" y="5778856"/>
            <a:ext cx="2865057" cy="628377"/>
          </a:xfrm>
          <a:prstGeom prst="rect">
            <a:avLst/>
          </a:prstGeom>
        </p:spPr>
        <p:txBody>
          <a:bodyPr wrap="square" lIns="0" tIns="0" rIns="0" bIns="0" rtlCol="0" anchor="t">
            <a:spAutoFit/>
          </a:bodyPr>
          <a:lstStyle/>
          <a:p>
            <a:pPr algn="ctr">
              <a:lnSpc>
                <a:spcPts val="4899"/>
              </a:lnSpc>
            </a:pPr>
            <a:r>
              <a:rPr lang="en-US" sz="3499" dirty="0">
                <a:solidFill>
                  <a:srgbClr val="000000"/>
                </a:solidFill>
                <a:latin typeface="Open Sans"/>
              </a:rPr>
              <a:t>Gordie Bailey</a:t>
            </a:r>
          </a:p>
        </p:txBody>
      </p:sp>
      <p:grpSp>
        <p:nvGrpSpPr>
          <p:cNvPr id="12" name="Group 12"/>
          <p:cNvGrpSpPr/>
          <p:nvPr/>
        </p:nvGrpSpPr>
        <p:grpSpPr>
          <a:xfrm rot="-10800000">
            <a:off x="11424505" y="0"/>
            <a:ext cx="3434495" cy="3429000"/>
            <a:chOff x="0" y="0"/>
            <a:chExt cx="6350000" cy="6339840"/>
          </a:xfrm>
        </p:grpSpPr>
        <p:sp>
          <p:nvSpPr>
            <p:cNvPr id="13" name="Freeform 1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0000"/>
            </a:solidFill>
          </p:spPr>
        </p:sp>
      </p:grpSp>
      <p:grpSp>
        <p:nvGrpSpPr>
          <p:cNvPr id="14" name="Group 14"/>
          <p:cNvGrpSpPr/>
          <p:nvPr/>
        </p:nvGrpSpPr>
        <p:grpSpPr>
          <a:xfrm rot="5400000">
            <a:off x="14859000" y="0"/>
            <a:ext cx="3429000" cy="3429000"/>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CA038"/>
            </a:solidFill>
          </p:spPr>
        </p:sp>
      </p:grpSp>
      <p:sp>
        <p:nvSpPr>
          <p:cNvPr id="16" name="TextBox 16"/>
          <p:cNvSpPr txBox="1"/>
          <p:nvPr/>
        </p:nvSpPr>
        <p:spPr>
          <a:xfrm>
            <a:off x="6843355" y="2544429"/>
            <a:ext cx="11444645" cy="4449936"/>
          </a:xfrm>
          <a:prstGeom prst="rect">
            <a:avLst/>
          </a:prstGeom>
        </p:spPr>
        <p:txBody>
          <a:bodyPr lIns="0" tIns="0" rIns="0" bIns="0" rtlCol="0" anchor="t">
            <a:spAutoFit/>
          </a:bodyPr>
          <a:lstStyle/>
          <a:p>
            <a:pPr>
              <a:lnSpc>
                <a:spcPts val="9600"/>
              </a:lnSpc>
            </a:pPr>
            <a:r>
              <a:rPr lang="en-US" sz="9600" dirty="0">
                <a:solidFill>
                  <a:srgbClr val="FFFFFF"/>
                </a:solidFill>
                <a:latin typeface="Libre Franklin Bold"/>
              </a:rPr>
              <a:t>National GORDIEday</a:t>
            </a:r>
          </a:p>
          <a:p>
            <a:pPr>
              <a:lnSpc>
                <a:spcPts val="5900"/>
              </a:lnSpc>
            </a:pPr>
            <a:endParaRPr lang="en-US" sz="9600" dirty="0">
              <a:solidFill>
                <a:srgbClr val="FFFFFF"/>
              </a:solidFill>
              <a:latin typeface="Libre Franklin Bold"/>
            </a:endParaRPr>
          </a:p>
          <a:p>
            <a:pPr>
              <a:lnSpc>
                <a:spcPts val="9600"/>
              </a:lnSpc>
            </a:pPr>
            <a:r>
              <a:rPr lang="en-US" sz="9600" dirty="0">
                <a:solidFill>
                  <a:srgbClr val="000000"/>
                </a:solidFill>
                <a:latin typeface="Libre Franklin Bold"/>
              </a:rPr>
              <a:t>Alcohol &amp; Hazing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932"/>
        </a:solidFill>
        <a:effectLst/>
      </p:bgPr>
    </p:bg>
    <p:spTree>
      <p:nvGrpSpPr>
        <p:cNvPr id="1" name=""/>
        <p:cNvGrpSpPr/>
        <p:nvPr/>
      </p:nvGrpSpPr>
      <p:grpSpPr>
        <a:xfrm>
          <a:off x="0" y="0"/>
          <a:ext cx="0" cy="0"/>
          <a:chOff x="0" y="0"/>
          <a:chExt cx="0" cy="0"/>
        </a:xfrm>
      </p:grpSpPr>
      <p:grpSp>
        <p:nvGrpSpPr>
          <p:cNvPr id="2" name="Group 2"/>
          <p:cNvGrpSpPr/>
          <p:nvPr/>
        </p:nvGrpSpPr>
        <p:grpSpPr>
          <a:xfrm>
            <a:off x="5495" y="-104"/>
            <a:ext cx="3429000" cy="342900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0000"/>
            </a:solidFill>
          </p:spPr>
        </p:sp>
      </p:grpSp>
      <p:grpSp>
        <p:nvGrpSpPr>
          <p:cNvPr id="4" name="Group 4"/>
          <p:cNvGrpSpPr/>
          <p:nvPr/>
        </p:nvGrpSpPr>
        <p:grpSpPr>
          <a:xfrm rot="-10800000">
            <a:off x="14853505" y="0"/>
            <a:ext cx="3434495" cy="3429000"/>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9951"/>
            </a:solidFill>
          </p:spPr>
        </p:sp>
      </p:grpSp>
      <p:grpSp>
        <p:nvGrpSpPr>
          <p:cNvPr id="6" name="Group 6"/>
          <p:cNvGrpSpPr/>
          <p:nvPr/>
        </p:nvGrpSpPr>
        <p:grpSpPr>
          <a:xfrm rot="5400000">
            <a:off x="5495" y="6858000"/>
            <a:ext cx="3429000" cy="34290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69951"/>
            </a:solidFill>
          </p:spPr>
        </p:sp>
      </p:grpSp>
      <p:pic>
        <p:nvPicPr>
          <p:cNvPr id="8" name="Picture 8"/>
          <p:cNvPicPr>
            <a:picLocks noChangeAspect="1"/>
          </p:cNvPicPr>
          <p:nvPr/>
        </p:nvPicPr>
        <p:blipFill>
          <a:blip r:embed="rId4"/>
          <a:srcRect l="4582" t="36647" r="55703" b="33443"/>
          <a:stretch>
            <a:fillRect/>
          </a:stretch>
        </p:blipFill>
        <p:spPr>
          <a:xfrm>
            <a:off x="290496" y="321550"/>
            <a:ext cx="2858999" cy="2785691"/>
          </a:xfrm>
          <a:prstGeom prst="rect">
            <a:avLst/>
          </a:prstGeom>
        </p:spPr>
      </p:pic>
      <p:sp>
        <p:nvSpPr>
          <p:cNvPr id="12" name="TextBox 11"/>
          <p:cNvSpPr txBox="1"/>
          <p:nvPr/>
        </p:nvSpPr>
        <p:spPr>
          <a:xfrm>
            <a:off x="4419600" y="1257300"/>
            <a:ext cx="1171320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a:solidFill>
                  <a:prstClr val="black"/>
                </a:solidFill>
                <a:latin typeface="Calibri"/>
              </a:rPr>
              <a:t>Hazing signs: Worried about a friend</a:t>
            </a:r>
            <a:endParaRPr kumimoji="0" lang="en-US" sz="6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um2xLIxF8ng"/>
          <p:cNvPicPr>
            <a:picLocks noRot="1" noChangeAspect="1"/>
          </p:cNvPicPr>
          <p:nvPr>
            <a:videoFile r:link="rId1"/>
          </p:nvPr>
        </p:nvPicPr>
        <p:blipFill>
          <a:blip r:embed="rId5"/>
          <a:stretch>
            <a:fillRect/>
          </a:stretch>
        </p:blipFill>
        <p:spPr>
          <a:xfrm>
            <a:off x="4419600" y="2486025"/>
            <a:ext cx="11497733" cy="6467475"/>
          </a:xfrm>
          <a:prstGeom prst="rect">
            <a:avLst/>
          </a:prstGeom>
        </p:spPr>
      </p:pic>
    </p:spTree>
    <p:extLst>
      <p:ext uri="{BB962C8B-B14F-4D97-AF65-F5344CB8AC3E}">
        <p14:creationId xmlns:p14="http://schemas.microsoft.com/office/powerpoint/2010/main" val="185843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C9F38"/>
        </a:solidFill>
        <a:effectLst/>
      </p:bgPr>
    </p:bg>
    <p:spTree>
      <p:nvGrpSpPr>
        <p:cNvPr id="1" name=""/>
        <p:cNvGrpSpPr/>
        <p:nvPr/>
      </p:nvGrpSpPr>
      <p:grpSpPr>
        <a:xfrm>
          <a:off x="0" y="0"/>
          <a:ext cx="0" cy="0"/>
          <a:chOff x="0" y="0"/>
          <a:chExt cx="0" cy="0"/>
        </a:xfrm>
      </p:grpSpPr>
      <p:grpSp>
        <p:nvGrpSpPr>
          <p:cNvPr id="2" name="Group 2"/>
          <p:cNvGrpSpPr/>
          <p:nvPr/>
        </p:nvGrpSpPr>
        <p:grpSpPr>
          <a:xfrm rot="553071">
            <a:off x="-854357" y="-334628"/>
            <a:ext cx="11634420" cy="1161580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7932"/>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18088" y="3388535"/>
            <a:ext cx="7715899" cy="7829787"/>
          </a:xfrm>
          <a:prstGeom prst="rect">
            <a:avLst/>
          </a:prstGeom>
        </p:spPr>
      </p:pic>
      <p:sp>
        <p:nvSpPr>
          <p:cNvPr id="7" name="TextBox 7"/>
          <p:cNvSpPr txBox="1"/>
          <p:nvPr/>
        </p:nvSpPr>
        <p:spPr>
          <a:xfrm>
            <a:off x="9543478" y="1152666"/>
            <a:ext cx="8311356" cy="8079135"/>
          </a:xfrm>
          <a:prstGeom prst="rect">
            <a:avLst/>
          </a:prstGeom>
        </p:spPr>
        <p:txBody>
          <a:bodyPr lIns="0" tIns="0" rIns="0" bIns="0" rtlCol="0" anchor="t">
            <a:spAutoFit/>
          </a:bodyPr>
          <a:lstStyle/>
          <a:p>
            <a:pPr marL="0" marR="0" lvl="0" indent="0" algn="ctr" defTabSz="914400" rtl="0" eaLnBrk="1" fontAlgn="auto" latinLnBrk="0" hangingPunct="1">
              <a:lnSpc>
                <a:spcPts val="12599"/>
              </a:lnSpc>
              <a:spcBef>
                <a:spcPts val="0"/>
              </a:spcBef>
              <a:spcAft>
                <a:spcPts val="0"/>
              </a:spcAft>
              <a:buClrTx/>
              <a:buSzTx/>
              <a:buFontTx/>
              <a:buNone/>
              <a:tabLst/>
              <a:defRPr/>
            </a:pPr>
            <a:r>
              <a:rPr lang="en-US" sz="9000" dirty="0">
                <a:solidFill>
                  <a:srgbClr val="040000"/>
                </a:solidFill>
                <a:latin typeface="Open Sans Extra Bold"/>
              </a:rPr>
              <a:t>What makes it difficult to intervene in alcohol situations?</a:t>
            </a:r>
            <a:endParaRPr kumimoji="0" lang="en-US" sz="9000" b="0" i="0" u="none" strike="noStrike" kern="1200" cap="none" spc="0" normalizeH="0" baseline="0" noProof="0" dirty="0">
              <a:ln>
                <a:noFill/>
              </a:ln>
              <a:solidFill>
                <a:srgbClr val="040000"/>
              </a:solidFill>
              <a:effectLst/>
              <a:uLnTx/>
              <a:uFillTx/>
              <a:latin typeface="Open Sans Extra Bold"/>
              <a:ea typeface="+mn-ea"/>
              <a:cs typeface="+mn-cs"/>
            </a:endParaRPr>
          </a:p>
        </p:txBody>
      </p:sp>
    </p:spTree>
    <p:extLst>
      <p:ext uri="{BB962C8B-B14F-4D97-AF65-F5344CB8AC3E}">
        <p14:creationId xmlns:p14="http://schemas.microsoft.com/office/powerpoint/2010/main" val="422004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932"/>
        </a:solidFill>
        <a:effectLst/>
      </p:bgPr>
    </p:bg>
    <p:spTree>
      <p:nvGrpSpPr>
        <p:cNvPr id="1" name=""/>
        <p:cNvGrpSpPr/>
        <p:nvPr/>
      </p:nvGrpSpPr>
      <p:grpSpPr>
        <a:xfrm>
          <a:off x="0" y="0"/>
          <a:ext cx="0" cy="0"/>
          <a:chOff x="0" y="0"/>
          <a:chExt cx="0" cy="0"/>
        </a:xfrm>
      </p:grpSpPr>
      <p:grpSp>
        <p:nvGrpSpPr>
          <p:cNvPr id="2" name="Group 2"/>
          <p:cNvGrpSpPr/>
          <p:nvPr/>
        </p:nvGrpSpPr>
        <p:grpSpPr>
          <a:xfrm>
            <a:off x="5495" y="-104"/>
            <a:ext cx="3429000" cy="342900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0000"/>
            </a:solidFill>
          </p:spPr>
        </p:sp>
      </p:grpSp>
      <p:grpSp>
        <p:nvGrpSpPr>
          <p:cNvPr id="4" name="Group 4"/>
          <p:cNvGrpSpPr/>
          <p:nvPr/>
        </p:nvGrpSpPr>
        <p:grpSpPr>
          <a:xfrm rot="-10800000">
            <a:off x="14853505" y="0"/>
            <a:ext cx="3434495" cy="3429000"/>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9951"/>
            </a:solidFill>
          </p:spPr>
        </p:sp>
      </p:grpSp>
      <p:grpSp>
        <p:nvGrpSpPr>
          <p:cNvPr id="6" name="Group 6"/>
          <p:cNvGrpSpPr/>
          <p:nvPr/>
        </p:nvGrpSpPr>
        <p:grpSpPr>
          <a:xfrm rot="5400000">
            <a:off x="5495" y="6858000"/>
            <a:ext cx="3429000" cy="34290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69951"/>
            </a:solidFill>
          </p:spPr>
        </p:sp>
      </p:grpSp>
      <p:pic>
        <p:nvPicPr>
          <p:cNvPr id="8" name="Picture 8"/>
          <p:cNvPicPr>
            <a:picLocks noChangeAspect="1"/>
          </p:cNvPicPr>
          <p:nvPr/>
        </p:nvPicPr>
        <p:blipFill>
          <a:blip r:embed="rId4"/>
          <a:srcRect l="4582" t="36647" r="55703" b="33443"/>
          <a:stretch>
            <a:fillRect/>
          </a:stretch>
        </p:blipFill>
        <p:spPr>
          <a:xfrm>
            <a:off x="290496" y="321550"/>
            <a:ext cx="2858999" cy="2785691"/>
          </a:xfrm>
          <a:prstGeom prst="rect">
            <a:avLst/>
          </a:prstGeom>
        </p:spPr>
      </p:pic>
      <p:sp>
        <p:nvSpPr>
          <p:cNvPr id="12" name="TextBox 11"/>
          <p:cNvSpPr txBox="1"/>
          <p:nvPr/>
        </p:nvSpPr>
        <p:spPr>
          <a:xfrm>
            <a:off x="4419600" y="1257300"/>
            <a:ext cx="956325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a:ea typeface="+mn-ea"/>
                <a:cs typeface="+mn-cs"/>
              </a:rPr>
              <a:t>PUBS sign of alcohol overdose</a:t>
            </a:r>
          </a:p>
        </p:txBody>
      </p:sp>
      <p:pic>
        <p:nvPicPr>
          <p:cNvPr id="9" name="ycwyLPgUunc"/>
          <p:cNvPicPr>
            <a:picLocks noRot="1" noChangeAspect="1"/>
          </p:cNvPicPr>
          <p:nvPr>
            <a:videoFile r:link="rId1"/>
          </p:nvPr>
        </p:nvPicPr>
        <p:blipFill>
          <a:blip r:embed="rId5"/>
          <a:stretch>
            <a:fillRect/>
          </a:stretch>
        </p:blipFill>
        <p:spPr>
          <a:xfrm>
            <a:off x="4648200" y="2614612"/>
            <a:ext cx="11946466" cy="6719888"/>
          </a:xfrm>
          <a:prstGeom prst="rect">
            <a:avLst/>
          </a:prstGeom>
        </p:spPr>
      </p:pic>
    </p:spTree>
    <p:extLst>
      <p:ext uri="{BB962C8B-B14F-4D97-AF65-F5344CB8AC3E}">
        <p14:creationId xmlns:p14="http://schemas.microsoft.com/office/powerpoint/2010/main" val="204254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995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537" y="2537"/>
            <a:ext cx="3171850" cy="3166776"/>
            <a:chOff x="0" y="0"/>
            <a:chExt cx="6350000" cy="6339840"/>
          </a:xfrm>
          <a:solidFill>
            <a:srgbClr val="E69951"/>
          </a:solidFill>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grpFill/>
          </p:spPr>
        </p:sp>
      </p:grpSp>
      <p:pic>
        <p:nvPicPr>
          <p:cNvPr id="4" name="Picture 4"/>
          <p:cNvPicPr>
            <a:picLocks noChangeAspect="1"/>
          </p:cNvPicPr>
          <p:nvPr/>
        </p:nvPicPr>
        <p:blipFill>
          <a:blip r:embed="rId3"/>
          <a:srcRect/>
          <a:stretch>
            <a:fillRect/>
          </a:stretch>
        </p:blipFill>
        <p:spPr>
          <a:xfrm>
            <a:off x="0" y="5143500"/>
            <a:ext cx="6800799" cy="5120602"/>
          </a:xfrm>
          <a:prstGeom prst="rect">
            <a:avLst/>
          </a:prstGeom>
        </p:spPr>
      </p:pic>
      <p:grpSp>
        <p:nvGrpSpPr>
          <p:cNvPr id="5" name="Group 5"/>
          <p:cNvGrpSpPr/>
          <p:nvPr/>
        </p:nvGrpSpPr>
        <p:grpSpPr>
          <a:xfrm>
            <a:off x="6800799" y="5136166"/>
            <a:ext cx="5143500" cy="5135270"/>
            <a:chOff x="0" y="0"/>
            <a:chExt cx="6350000" cy="6339840"/>
          </a:xfrm>
          <a:solidFill>
            <a:srgbClr val="007932"/>
          </a:solidFill>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grpFill/>
          </p:spPr>
        </p:sp>
      </p:grpSp>
      <p:grpSp>
        <p:nvGrpSpPr>
          <p:cNvPr id="7" name="Group 7"/>
          <p:cNvGrpSpPr/>
          <p:nvPr/>
        </p:nvGrpSpPr>
        <p:grpSpPr>
          <a:xfrm>
            <a:off x="15030779" y="7029779"/>
            <a:ext cx="3257221" cy="3257221"/>
            <a:chOff x="0" y="0"/>
            <a:chExt cx="4342961" cy="4342961"/>
          </a:xfrm>
        </p:grpSpPr>
        <p:grpSp>
          <p:nvGrpSpPr>
            <p:cNvPr id="8" name="Group 8"/>
            <p:cNvGrpSpPr/>
            <p:nvPr/>
          </p:nvGrpSpPr>
          <p:grpSpPr>
            <a:xfrm>
              <a:off x="0" y="0"/>
              <a:ext cx="4342961" cy="434296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pic>
          <p:nvPicPr>
            <p:cNvPr id="10" name="Picture 10"/>
            <p:cNvPicPr>
              <a:picLocks noChangeAspect="1"/>
            </p:cNvPicPr>
            <p:nvPr/>
          </p:nvPicPr>
          <p:blipFill>
            <a:blip r:embed="rId4"/>
            <a:srcRect l="26019" t="20389" r="26119" b="49308"/>
            <a:stretch>
              <a:fillRect/>
            </a:stretch>
          </p:blipFill>
          <p:spPr>
            <a:xfrm>
              <a:off x="365116" y="691799"/>
              <a:ext cx="3612728" cy="2959363"/>
            </a:xfrm>
            <a:prstGeom prst="rect">
              <a:avLst/>
            </a:prstGeom>
          </p:spPr>
        </p:pic>
      </p:grpSp>
      <p:pic>
        <p:nvPicPr>
          <p:cNvPr id="11" name="Picture 11"/>
          <p:cNvPicPr>
            <a:picLocks noChangeAspect="1"/>
          </p:cNvPicPr>
          <p:nvPr/>
        </p:nvPicPr>
        <p:blipFill>
          <a:blip r:embed="rId5"/>
          <a:srcRect/>
          <a:stretch>
            <a:fillRect/>
          </a:stretch>
        </p:blipFill>
        <p:spPr>
          <a:xfrm>
            <a:off x="11944299" y="0"/>
            <a:ext cx="6343701" cy="6343701"/>
          </a:xfrm>
          <a:prstGeom prst="rect">
            <a:avLst/>
          </a:prstGeom>
        </p:spPr>
      </p:pic>
      <p:sp>
        <p:nvSpPr>
          <p:cNvPr id="12" name="TextBox 12"/>
          <p:cNvSpPr txBox="1"/>
          <p:nvPr/>
        </p:nvSpPr>
        <p:spPr>
          <a:xfrm>
            <a:off x="2185268" y="1197747"/>
            <a:ext cx="9231061" cy="3291406"/>
          </a:xfrm>
          <a:prstGeom prst="rect">
            <a:avLst/>
          </a:prstGeom>
        </p:spPr>
        <p:txBody>
          <a:bodyPr lIns="0" tIns="0" rIns="0" bIns="0" rtlCol="0" anchor="t">
            <a:spAutoFit/>
          </a:bodyPr>
          <a:lstStyle/>
          <a:p>
            <a:pPr algn="ctr">
              <a:lnSpc>
                <a:spcPts val="8729"/>
              </a:lnSpc>
            </a:pPr>
            <a:r>
              <a:rPr lang="en-US" sz="6235" dirty="0">
                <a:solidFill>
                  <a:srgbClr val="000000"/>
                </a:solidFill>
                <a:latin typeface="Open Sans"/>
              </a:rPr>
              <a:t>BAC can </a:t>
            </a:r>
            <a:r>
              <a:rPr lang="en-US" sz="6235" u="sng" dirty="0">
                <a:solidFill>
                  <a:srgbClr val="000000"/>
                </a:solidFill>
                <a:latin typeface="Open Sans"/>
              </a:rPr>
              <a:t>continue to rise</a:t>
            </a:r>
            <a:r>
              <a:rPr lang="en-US" sz="6235" dirty="0">
                <a:solidFill>
                  <a:srgbClr val="000000"/>
                </a:solidFill>
                <a:latin typeface="Open Sans"/>
              </a:rPr>
              <a:t> even after someone passes out.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srcRect b="31825"/>
          <a:stretch/>
        </p:blipFill>
        <p:spPr>
          <a:xfrm rot="6690853">
            <a:off x="-958883" y="5976670"/>
            <a:ext cx="2724400" cy="1857356"/>
          </a:xfrm>
          <a:prstGeom prst="rect">
            <a:avLst/>
          </a:prstGeom>
        </p:spPr>
      </p:pic>
      <p:pic>
        <p:nvPicPr>
          <p:cNvPr id="3" name="Picture 3"/>
          <p:cNvPicPr>
            <a:picLocks noChangeAspect="1"/>
          </p:cNvPicPr>
          <p:nvPr/>
        </p:nvPicPr>
        <p:blipFill>
          <a:blip r:embed="rId3"/>
          <a:srcRect/>
          <a:stretch>
            <a:fillRect/>
          </a:stretch>
        </p:blipFill>
        <p:spPr>
          <a:xfrm rot="6795296">
            <a:off x="13935535" y="1451618"/>
            <a:ext cx="4128664" cy="4128664"/>
          </a:xfrm>
          <a:prstGeom prst="rect">
            <a:avLst/>
          </a:prstGeom>
        </p:spPr>
      </p:pic>
      <p:pic>
        <p:nvPicPr>
          <p:cNvPr id="4" name="Picture 4"/>
          <p:cNvPicPr>
            <a:picLocks noChangeAspect="1"/>
          </p:cNvPicPr>
          <p:nvPr/>
        </p:nvPicPr>
        <p:blipFill>
          <a:blip r:embed="rId4"/>
          <a:srcRect/>
          <a:stretch>
            <a:fillRect/>
          </a:stretch>
        </p:blipFill>
        <p:spPr>
          <a:xfrm>
            <a:off x="1047959" y="3515950"/>
            <a:ext cx="1208361" cy="1141230"/>
          </a:xfrm>
          <a:prstGeom prst="rect">
            <a:avLst/>
          </a:prstGeom>
        </p:spPr>
      </p:pic>
      <p:pic>
        <p:nvPicPr>
          <p:cNvPr id="5" name="Picture 5"/>
          <p:cNvPicPr>
            <a:picLocks noChangeAspect="1"/>
          </p:cNvPicPr>
          <p:nvPr/>
        </p:nvPicPr>
        <p:blipFill rotWithShape="1">
          <a:blip r:embed="rId4"/>
          <a:srcRect r="2450" b="3116"/>
          <a:stretch/>
        </p:blipFill>
        <p:spPr>
          <a:xfrm rot="-2270936">
            <a:off x="15738685" y="6860302"/>
            <a:ext cx="2928932" cy="2747346"/>
          </a:xfrm>
          <a:prstGeom prst="rect">
            <a:avLst/>
          </a:prstGeom>
        </p:spPr>
      </p:pic>
      <p:pic>
        <p:nvPicPr>
          <p:cNvPr id="6" name="Picture 6"/>
          <p:cNvPicPr>
            <a:picLocks noChangeAspect="1"/>
          </p:cNvPicPr>
          <p:nvPr/>
        </p:nvPicPr>
        <p:blipFill>
          <a:blip r:embed="rId3"/>
          <a:srcRect/>
          <a:stretch>
            <a:fillRect/>
          </a:stretch>
        </p:blipFill>
        <p:spPr>
          <a:xfrm rot="2700000">
            <a:off x="10784593" y="7783391"/>
            <a:ext cx="5007218" cy="5007218"/>
          </a:xfrm>
          <a:prstGeom prst="rect">
            <a:avLst/>
          </a:prstGeom>
        </p:spPr>
      </p:pic>
      <p:pic>
        <p:nvPicPr>
          <p:cNvPr id="7" name="Picture 7"/>
          <p:cNvPicPr>
            <a:picLocks noChangeAspect="1"/>
          </p:cNvPicPr>
          <p:nvPr/>
        </p:nvPicPr>
        <p:blipFill>
          <a:blip r:embed="rId4"/>
          <a:srcRect/>
          <a:stretch>
            <a:fillRect/>
          </a:stretch>
        </p:blipFill>
        <p:spPr>
          <a:xfrm rot="-1058908">
            <a:off x="-216486" y="-14242"/>
            <a:ext cx="2208584" cy="2085885"/>
          </a:xfrm>
          <a:prstGeom prst="rect">
            <a:avLst/>
          </a:prstGeom>
        </p:spPr>
      </p:pic>
      <p:pic>
        <p:nvPicPr>
          <p:cNvPr id="8" name="Picture 8"/>
          <p:cNvPicPr>
            <a:picLocks noChangeAspect="1"/>
          </p:cNvPicPr>
          <p:nvPr/>
        </p:nvPicPr>
        <p:blipFill rotWithShape="1">
          <a:blip r:embed="rId4"/>
          <a:srcRect l="1" r="-5094" b="26208"/>
          <a:stretch/>
        </p:blipFill>
        <p:spPr>
          <a:xfrm rot="1575104">
            <a:off x="-184581" y="8885328"/>
            <a:ext cx="2321091" cy="1539223"/>
          </a:xfrm>
          <a:prstGeom prst="rect">
            <a:avLst/>
          </a:prstGeom>
        </p:spPr>
      </p:pic>
      <p:pic>
        <p:nvPicPr>
          <p:cNvPr id="9" name="Picture 9"/>
          <p:cNvPicPr>
            <a:picLocks noChangeAspect="1"/>
          </p:cNvPicPr>
          <p:nvPr/>
        </p:nvPicPr>
        <p:blipFill rotWithShape="1">
          <a:blip r:embed="rId3"/>
          <a:srcRect b="66197"/>
          <a:stretch/>
        </p:blipFill>
        <p:spPr>
          <a:xfrm rot="196794">
            <a:off x="3963842" y="9335482"/>
            <a:ext cx="2724400" cy="920940"/>
          </a:xfrm>
          <a:prstGeom prst="rect">
            <a:avLst/>
          </a:prstGeom>
        </p:spPr>
      </p:pic>
      <p:pic>
        <p:nvPicPr>
          <p:cNvPr id="10" name="Picture 10"/>
          <p:cNvPicPr>
            <a:picLocks noChangeAspect="1"/>
          </p:cNvPicPr>
          <p:nvPr/>
        </p:nvPicPr>
        <p:blipFill>
          <a:blip r:embed="rId5"/>
          <a:srcRect/>
          <a:stretch>
            <a:fillRect/>
          </a:stretch>
        </p:blipFill>
        <p:spPr>
          <a:xfrm>
            <a:off x="2288133" y="1547992"/>
            <a:ext cx="13711734" cy="7710308"/>
          </a:xfrm>
          <a:prstGeom prst="rect">
            <a:avLst/>
          </a:prstGeom>
        </p:spPr>
      </p:pic>
      <p:sp>
        <p:nvSpPr>
          <p:cNvPr id="11" name="TextBox 11"/>
          <p:cNvSpPr txBox="1"/>
          <p:nvPr/>
        </p:nvSpPr>
        <p:spPr>
          <a:xfrm>
            <a:off x="3114646" y="327560"/>
            <a:ext cx="12058708" cy="1488005"/>
          </a:xfrm>
          <a:prstGeom prst="rect">
            <a:avLst/>
          </a:prstGeom>
        </p:spPr>
        <p:txBody>
          <a:bodyPr lIns="0" tIns="0" rIns="0" bIns="0" rtlCol="0" anchor="t">
            <a:spAutoFit/>
          </a:bodyPr>
          <a:lstStyle/>
          <a:p>
            <a:pPr algn="ctr">
              <a:lnSpc>
                <a:spcPts val="5782"/>
              </a:lnSpc>
            </a:pPr>
            <a:r>
              <a:rPr lang="en-US" sz="5507">
                <a:solidFill>
                  <a:srgbClr val="007932"/>
                </a:solidFill>
                <a:latin typeface="Open Sans Bold"/>
              </a:rPr>
              <a:t>States with Medical Amnesty Laws</a:t>
            </a:r>
          </a:p>
          <a:p>
            <a:pPr algn="ctr">
              <a:lnSpc>
                <a:spcPts val="5782"/>
              </a:lnSpc>
            </a:pPr>
            <a:r>
              <a:rPr lang="en-US" sz="5507">
                <a:solidFill>
                  <a:srgbClr val="007932"/>
                </a:solidFill>
                <a:latin typeface="Open Sans Bold"/>
              </a:rPr>
              <a:t>(in red)</a:t>
            </a:r>
          </a:p>
        </p:txBody>
      </p:sp>
      <p:pic>
        <p:nvPicPr>
          <p:cNvPr id="12" name="Picture 12"/>
          <p:cNvPicPr>
            <a:picLocks noChangeAspect="1"/>
          </p:cNvPicPr>
          <p:nvPr/>
        </p:nvPicPr>
        <p:blipFill>
          <a:blip r:embed="rId4"/>
          <a:srcRect/>
          <a:stretch>
            <a:fillRect/>
          </a:stretch>
        </p:blipFill>
        <p:spPr>
          <a:xfrm rot="-1111372">
            <a:off x="17079639" y="-112530"/>
            <a:ext cx="1208361" cy="1141230"/>
          </a:xfrm>
          <a:prstGeom prst="rect">
            <a:avLst/>
          </a:prstGeom>
        </p:spPr>
      </p:pic>
      <p:sp>
        <p:nvSpPr>
          <p:cNvPr id="13" name="TextBox 13"/>
          <p:cNvSpPr txBox="1"/>
          <p:nvPr/>
        </p:nvSpPr>
        <p:spPr>
          <a:xfrm>
            <a:off x="4851624" y="9258298"/>
            <a:ext cx="7317071" cy="615553"/>
          </a:xfrm>
          <a:prstGeom prst="rect">
            <a:avLst/>
          </a:prstGeom>
        </p:spPr>
        <p:txBody>
          <a:bodyPr wrap="square" lIns="0" tIns="0" rIns="0" bIns="0" rtlCol="0" anchor="t">
            <a:spAutoFit/>
          </a:bodyPr>
          <a:lstStyle/>
          <a:p>
            <a:pPr algn="ctr">
              <a:lnSpc>
                <a:spcPts val="4759"/>
              </a:lnSpc>
            </a:pPr>
            <a:r>
              <a:rPr lang="en-US" sz="4400" dirty="0">
                <a:solidFill>
                  <a:srgbClr val="000000"/>
                </a:solidFill>
                <a:latin typeface="Open Sans Light"/>
              </a:rPr>
              <a:t>www.medicalamnesty.org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1E2B3"/>
        </a:solidFill>
        <a:effectLst/>
      </p:bgPr>
    </p:bg>
    <p:spTree>
      <p:nvGrpSpPr>
        <p:cNvPr id="1" name=""/>
        <p:cNvGrpSpPr/>
        <p:nvPr/>
      </p:nvGrpSpPr>
      <p:grpSpPr>
        <a:xfrm>
          <a:off x="0" y="0"/>
          <a:ext cx="0" cy="0"/>
          <a:chOff x="0" y="0"/>
          <a:chExt cx="0" cy="0"/>
        </a:xfrm>
      </p:grpSpPr>
      <p:grpSp>
        <p:nvGrpSpPr>
          <p:cNvPr id="2" name="Group 2"/>
          <p:cNvGrpSpPr/>
          <p:nvPr/>
        </p:nvGrpSpPr>
        <p:grpSpPr>
          <a:xfrm>
            <a:off x="0" y="8858487"/>
            <a:ext cx="18288000" cy="1428513"/>
            <a:chOff x="0" y="0"/>
            <a:chExt cx="10207413" cy="797322"/>
          </a:xfrm>
        </p:grpSpPr>
        <p:sp>
          <p:nvSpPr>
            <p:cNvPr id="3" name="Freeform 3"/>
            <p:cNvSpPr/>
            <p:nvPr/>
          </p:nvSpPr>
          <p:spPr>
            <a:xfrm>
              <a:off x="0" y="0"/>
              <a:ext cx="10207413" cy="797322"/>
            </a:xfrm>
            <a:custGeom>
              <a:avLst/>
              <a:gdLst/>
              <a:ahLst/>
              <a:cxnLst/>
              <a:rect l="l" t="t" r="r" b="b"/>
              <a:pathLst>
                <a:path w="10207413" h="797322">
                  <a:moveTo>
                    <a:pt x="0" y="0"/>
                  </a:moveTo>
                  <a:lnTo>
                    <a:pt x="10207413" y="0"/>
                  </a:lnTo>
                  <a:lnTo>
                    <a:pt x="10207413" y="797322"/>
                  </a:lnTo>
                  <a:lnTo>
                    <a:pt x="0" y="797322"/>
                  </a:lnTo>
                  <a:close/>
                </a:path>
              </a:pathLst>
            </a:custGeom>
            <a:solidFill>
              <a:srgbClr val="007932"/>
            </a:solidFill>
          </p:spPr>
        </p:sp>
      </p:grpSp>
      <p:pic>
        <p:nvPicPr>
          <p:cNvPr id="4" name="Picture 4"/>
          <p:cNvPicPr>
            <a:picLocks noChangeAspect="1"/>
          </p:cNvPicPr>
          <p:nvPr/>
        </p:nvPicPr>
        <p:blipFill>
          <a:blip r:embed="rId3"/>
          <a:srcRect/>
          <a:stretch>
            <a:fillRect/>
          </a:stretch>
        </p:blipFill>
        <p:spPr>
          <a:xfrm>
            <a:off x="1258614" y="303007"/>
            <a:ext cx="5664864" cy="8351106"/>
          </a:xfrm>
          <a:prstGeom prst="rect">
            <a:avLst/>
          </a:prstGeom>
        </p:spPr>
      </p:pic>
      <p:pic>
        <p:nvPicPr>
          <p:cNvPr id="5" name="Picture 5"/>
          <p:cNvPicPr>
            <a:picLocks noChangeAspect="1"/>
          </p:cNvPicPr>
          <p:nvPr/>
        </p:nvPicPr>
        <p:blipFill>
          <a:blip r:embed="rId4"/>
          <a:srcRect/>
          <a:stretch>
            <a:fillRect/>
          </a:stretch>
        </p:blipFill>
        <p:spPr>
          <a:xfrm>
            <a:off x="14036711" y="9154431"/>
            <a:ext cx="3870450" cy="836626"/>
          </a:xfrm>
          <a:prstGeom prst="rect">
            <a:avLst/>
          </a:prstGeom>
        </p:spPr>
      </p:pic>
      <p:grpSp>
        <p:nvGrpSpPr>
          <p:cNvPr id="6" name="Group 6"/>
          <p:cNvGrpSpPr/>
          <p:nvPr/>
        </p:nvGrpSpPr>
        <p:grpSpPr>
          <a:xfrm>
            <a:off x="8881983" y="303007"/>
            <a:ext cx="7150259" cy="4840493"/>
            <a:chOff x="0" y="0"/>
            <a:chExt cx="9533679" cy="6453990"/>
          </a:xfrm>
        </p:grpSpPr>
        <p:grpSp>
          <p:nvGrpSpPr>
            <p:cNvPr id="7" name="Group 7"/>
            <p:cNvGrpSpPr/>
            <p:nvPr/>
          </p:nvGrpSpPr>
          <p:grpSpPr>
            <a:xfrm>
              <a:off x="0" y="0"/>
              <a:ext cx="9533679" cy="6453990"/>
              <a:chOff x="0" y="0"/>
              <a:chExt cx="2418730" cy="1637401"/>
            </a:xfrm>
          </p:grpSpPr>
          <p:sp>
            <p:nvSpPr>
              <p:cNvPr id="8" name="Freeform 8"/>
              <p:cNvSpPr/>
              <p:nvPr/>
            </p:nvSpPr>
            <p:spPr>
              <a:xfrm>
                <a:off x="0" y="0"/>
                <a:ext cx="2418729" cy="1637401"/>
              </a:xfrm>
              <a:custGeom>
                <a:avLst/>
                <a:gdLst/>
                <a:ahLst/>
                <a:cxnLst/>
                <a:rect l="l" t="t" r="r" b="b"/>
                <a:pathLst>
                  <a:path w="2418729" h="1637401">
                    <a:moveTo>
                      <a:pt x="0" y="0"/>
                    </a:moveTo>
                    <a:lnTo>
                      <a:pt x="2418729" y="0"/>
                    </a:lnTo>
                    <a:lnTo>
                      <a:pt x="2418729" y="1637401"/>
                    </a:lnTo>
                    <a:lnTo>
                      <a:pt x="0" y="1637401"/>
                    </a:lnTo>
                    <a:close/>
                  </a:path>
                </a:pathLst>
              </a:custGeom>
              <a:solidFill>
                <a:srgbClr val="FFFFFF"/>
              </a:solidFill>
            </p:spPr>
          </p:sp>
        </p:grpSp>
        <p:sp>
          <p:nvSpPr>
            <p:cNvPr id="9" name="TextBox 9"/>
            <p:cNvSpPr txBox="1"/>
            <p:nvPr/>
          </p:nvSpPr>
          <p:spPr>
            <a:xfrm>
              <a:off x="0" y="-161925"/>
              <a:ext cx="9533679" cy="6257925"/>
            </a:xfrm>
            <a:prstGeom prst="rect">
              <a:avLst/>
            </a:prstGeom>
          </p:spPr>
          <p:txBody>
            <a:bodyPr lIns="0" tIns="0" rIns="0" bIns="0" rtlCol="0" anchor="t">
              <a:spAutoFit/>
            </a:bodyPr>
            <a:lstStyle/>
            <a:p>
              <a:pPr algn="ctr">
                <a:lnSpc>
                  <a:spcPts val="12599"/>
                </a:lnSpc>
              </a:pPr>
              <a:r>
                <a:rPr lang="en-US" sz="9000">
                  <a:solidFill>
                    <a:srgbClr val="000000"/>
                  </a:solidFill>
                  <a:latin typeface="Open Sans Extra Bold"/>
                </a:rPr>
                <a:t>Be an </a:t>
              </a:r>
              <a:r>
                <a:rPr lang="en-US" sz="9000">
                  <a:solidFill>
                    <a:srgbClr val="007932"/>
                  </a:solidFill>
                  <a:latin typeface="Open Sans Extra Bold"/>
                </a:rPr>
                <a:t>ACTIVE</a:t>
              </a:r>
              <a:r>
                <a:rPr lang="en-US" sz="9000">
                  <a:solidFill>
                    <a:srgbClr val="000000"/>
                  </a:solidFill>
                  <a:latin typeface="Open Sans Extra Bold"/>
                </a:rPr>
                <a:t> Bystander!</a:t>
              </a:r>
            </a:p>
          </p:txBody>
        </p:sp>
      </p:grpSp>
      <p:sp>
        <p:nvSpPr>
          <p:cNvPr id="10" name="TextBox 10"/>
          <p:cNvSpPr txBox="1"/>
          <p:nvPr/>
        </p:nvSpPr>
        <p:spPr>
          <a:xfrm>
            <a:off x="9144000" y="5504039"/>
            <a:ext cx="6626225" cy="2561200"/>
          </a:xfrm>
          <a:prstGeom prst="rect">
            <a:avLst/>
          </a:prstGeom>
        </p:spPr>
        <p:txBody>
          <a:bodyPr lIns="0" tIns="0" rIns="0" bIns="0" rtlCol="0" anchor="t">
            <a:spAutoFit/>
          </a:bodyPr>
          <a:lstStyle/>
          <a:p>
            <a:pPr algn="ctr">
              <a:lnSpc>
                <a:spcPts val="10293"/>
              </a:lnSpc>
            </a:pPr>
            <a:r>
              <a:rPr lang="en-US" sz="7352">
                <a:solidFill>
                  <a:srgbClr val="000000"/>
                </a:solidFill>
                <a:latin typeface="Open Sans Bold"/>
              </a:rPr>
              <a:t>Save a Life.</a:t>
            </a:r>
          </a:p>
          <a:p>
            <a:pPr algn="ctr">
              <a:lnSpc>
                <a:spcPts val="10293"/>
              </a:lnSpc>
            </a:pPr>
            <a:r>
              <a:rPr lang="en-US" sz="7352">
                <a:solidFill>
                  <a:srgbClr val="000000"/>
                </a:solidFill>
                <a:latin typeface="Open Sans Bold"/>
              </a:rPr>
              <a:t>Make the Call.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4ADDFE93-5ACD-4BCF-8E78-65343D3E1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029" y="1823743"/>
            <a:ext cx="7819571" cy="7404970"/>
          </a:xfrm>
          <a:prstGeom prst="rect">
            <a:avLst/>
          </a:prstGeom>
        </p:spPr>
      </p:pic>
      <p:sp>
        <p:nvSpPr>
          <p:cNvPr id="3" name="TextBox 3"/>
          <p:cNvSpPr txBox="1"/>
          <p:nvPr/>
        </p:nvSpPr>
        <p:spPr>
          <a:xfrm>
            <a:off x="-685800" y="464664"/>
            <a:ext cx="15849600" cy="1384995"/>
          </a:xfrm>
          <a:prstGeom prst="rect">
            <a:avLst/>
          </a:prstGeom>
        </p:spPr>
        <p:txBody>
          <a:bodyPr wrap="square" lIns="0" tIns="0" rIns="0" bIns="0" rtlCol="0" anchor="t">
            <a:spAutoFit/>
          </a:bodyPr>
          <a:lstStyle/>
          <a:p>
            <a:pPr marL="0" marR="0" lvl="0" indent="0" algn="ctr" defTabSz="914400" rtl="0" eaLnBrk="1" fontAlgn="auto" latinLnBrk="0" hangingPunct="1">
              <a:lnSpc>
                <a:spcPts val="10800"/>
              </a:lnSpc>
              <a:spcBef>
                <a:spcPts val="0"/>
              </a:spcBef>
              <a:spcAft>
                <a:spcPts val="0"/>
              </a:spcAft>
              <a:buClrTx/>
              <a:buSzTx/>
              <a:buFontTx/>
              <a:buNone/>
              <a:tabLst/>
              <a:defRPr/>
            </a:pPr>
            <a:r>
              <a:rPr kumimoji="0" lang="en-US" sz="9000" b="1" i="0" u="none" strike="noStrike" kern="1200" cap="none" spc="0" normalizeH="0" baseline="0" noProof="0" dirty="0">
                <a:ln>
                  <a:noFill/>
                </a:ln>
                <a:solidFill>
                  <a:srgbClr val="000000"/>
                </a:solidFill>
                <a:effectLst/>
                <a:uLnTx/>
                <a:uFillTx/>
                <a:latin typeface="Open Sans" panose="020B0604020202020204" charset="0"/>
                <a:ea typeface="Open Sans" panose="020B0604020202020204" charset="0"/>
                <a:cs typeface="Open Sans" panose="020B0604020202020204" charset="0"/>
              </a:rPr>
              <a:t>Take the Pledge to Check</a:t>
            </a:r>
          </a:p>
        </p:txBody>
      </p:sp>
      <p:sp>
        <p:nvSpPr>
          <p:cNvPr id="4" name="TextBox 4"/>
          <p:cNvSpPr txBox="1"/>
          <p:nvPr/>
        </p:nvSpPr>
        <p:spPr>
          <a:xfrm>
            <a:off x="752628" y="2400300"/>
            <a:ext cx="9458172" cy="5770811"/>
          </a:xfrm>
          <a:prstGeom prst="rect">
            <a:avLst/>
          </a:prstGeom>
        </p:spPr>
        <p:txBody>
          <a:bodyPr wrap="square" lIns="0" tIns="0" rIns="0" bIns="0" rtlCol="0" anchor="t">
            <a:spAutoFit/>
          </a:bodyPr>
          <a:lstStyle/>
          <a:p>
            <a:r>
              <a:rPr lang="en-US" sz="4400" dirty="0">
                <a:latin typeface="Open Sans" panose="020B0604020202020204" charset="0"/>
                <a:ea typeface="Open Sans" panose="020B0604020202020204" charset="0"/>
                <a:cs typeface="Open Sans" panose="020B0604020202020204" charset="0"/>
              </a:rPr>
              <a:t>Will you…</a:t>
            </a:r>
          </a:p>
          <a:p>
            <a:pPr marL="571500" indent="-571500">
              <a:buFont typeface="Arial" panose="020B0604020202020204" pitchFamily="34" charset="0"/>
              <a:buChar char="•"/>
            </a:pPr>
            <a:r>
              <a:rPr lang="en-US" sz="4400" dirty="0">
                <a:latin typeface="Open Sans" panose="020B0604020202020204" charset="0"/>
                <a:ea typeface="Open Sans" panose="020B0604020202020204" charset="0"/>
                <a:cs typeface="Open Sans" panose="020B0604020202020204" charset="0"/>
              </a:rPr>
              <a:t>check for PUBS signs, </a:t>
            </a:r>
          </a:p>
          <a:p>
            <a:pPr marL="571500" indent="-571500">
              <a:buFont typeface="Arial" panose="020B0604020202020204" pitchFamily="34" charset="0"/>
              <a:buChar char="•"/>
            </a:pPr>
            <a:r>
              <a:rPr lang="en-US" sz="4400" dirty="0">
                <a:latin typeface="Open Sans" panose="020B0604020202020204" charset="0"/>
                <a:ea typeface="Open Sans" panose="020B0604020202020204" charset="0"/>
                <a:cs typeface="Open Sans" panose="020B0604020202020204" charset="0"/>
              </a:rPr>
              <a:t>call 911 if even ONE sign is present, and</a:t>
            </a:r>
          </a:p>
          <a:p>
            <a:pPr marL="571500" indent="-571500">
              <a:buFont typeface="Arial" panose="020B0604020202020204" pitchFamily="34" charset="0"/>
              <a:buChar char="•"/>
            </a:pPr>
            <a:r>
              <a:rPr lang="en-US" sz="4400" dirty="0">
                <a:latin typeface="Open Sans" panose="020B0604020202020204" charset="0"/>
                <a:ea typeface="Open Sans" panose="020B0604020202020204" charset="0"/>
                <a:cs typeface="Open Sans" panose="020B0604020202020204" charset="0"/>
              </a:rPr>
              <a:t>encourage others to learn PUBS?</a:t>
            </a:r>
          </a:p>
          <a:p>
            <a:pPr marL="0" marR="0" lvl="0" indent="0" algn="ctr" defTabSz="914400" rtl="0" eaLnBrk="1" fontAlgn="auto" latinLnBrk="0" hangingPunct="1">
              <a:lnSpc>
                <a:spcPts val="616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Open Sans" panose="020B0604020202020204" charset="0"/>
              <a:ea typeface="Open Sans" panose="020B0604020202020204" charset="0"/>
              <a:cs typeface="Open Sans" panose="020B0604020202020204" charset="0"/>
            </a:endParaRPr>
          </a:p>
          <a:p>
            <a:pPr marL="0" marR="0" lvl="0" indent="0" algn="ctr" defTabSz="914400" rtl="0" eaLnBrk="1" fontAlgn="auto" latinLnBrk="0" hangingPunct="1">
              <a:lnSpc>
                <a:spcPts val="616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Open Sans" panose="020B0604020202020204" charset="0"/>
                <a:ea typeface="Open Sans" panose="020B0604020202020204" charset="0"/>
                <a:cs typeface="Open Sans" panose="020B0604020202020204" charset="0"/>
              </a:rPr>
              <a:t>Be a voice for someone who may not have one.</a:t>
            </a:r>
          </a:p>
        </p:txBody>
      </p:sp>
      <p:pic>
        <p:nvPicPr>
          <p:cNvPr id="5" name="Picture 5">
            <a:hlinkClick r:id="rId4"/>
          </p:cNvPr>
          <p:cNvPicPr>
            <a:picLocks noChangeAspect="1"/>
          </p:cNvPicPr>
          <p:nvPr/>
        </p:nvPicPr>
        <p:blipFill>
          <a:blip r:embed="rId5"/>
          <a:srcRect/>
          <a:stretch>
            <a:fillRect/>
          </a:stretch>
        </p:blipFill>
        <p:spPr>
          <a:xfrm>
            <a:off x="533400" y="8480477"/>
            <a:ext cx="6316600" cy="1431212"/>
          </a:xfrm>
          <a:prstGeom prst="rect">
            <a:avLst/>
          </a:prstGeom>
        </p:spPr>
      </p:pic>
      <p:sp>
        <p:nvSpPr>
          <p:cNvPr id="7" name="TextBox 6"/>
          <p:cNvSpPr txBox="1"/>
          <p:nvPr/>
        </p:nvSpPr>
        <p:spPr>
          <a:xfrm>
            <a:off x="9830664" y="9248228"/>
            <a:ext cx="8228736" cy="646331"/>
          </a:xfrm>
          <a:prstGeom prst="rect">
            <a:avLst/>
          </a:prstGeom>
          <a:noFill/>
        </p:spPr>
        <p:txBody>
          <a:bodyPr wrap="square" rtlCol="0">
            <a:spAutoFit/>
          </a:bodyPr>
          <a:lstStyle/>
          <a:p>
            <a:r>
              <a:rPr lang="en-US" dirty="0"/>
              <a:t>©2014-2022 Rector and Visitors of the University of Virginia and its Gordie Center.  This image or any portion thereof may not be reproduced without written permission.</a:t>
            </a:r>
          </a:p>
        </p:txBody>
      </p:sp>
    </p:spTree>
    <p:extLst>
      <p:ext uri="{BB962C8B-B14F-4D97-AF65-F5344CB8AC3E}">
        <p14:creationId xmlns:p14="http://schemas.microsoft.com/office/powerpoint/2010/main" val="401236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3D335"/>
        </a:solidFill>
        <a:effectLst/>
      </p:bgPr>
    </p:bg>
    <p:spTree>
      <p:nvGrpSpPr>
        <p:cNvPr id="1" name=""/>
        <p:cNvGrpSpPr/>
        <p:nvPr/>
      </p:nvGrpSpPr>
      <p:grpSpPr>
        <a:xfrm>
          <a:off x="0" y="0"/>
          <a:ext cx="0" cy="0"/>
          <a:chOff x="0" y="0"/>
          <a:chExt cx="0" cy="0"/>
        </a:xfrm>
      </p:grpSpPr>
      <p:grpSp>
        <p:nvGrpSpPr>
          <p:cNvPr id="2" name="Group 2"/>
          <p:cNvGrpSpPr/>
          <p:nvPr/>
        </p:nvGrpSpPr>
        <p:grpSpPr>
          <a:xfrm>
            <a:off x="3306002" y="6919385"/>
            <a:ext cx="11686882" cy="4723629"/>
            <a:chOff x="0" y="0"/>
            <a:chExt cx="5691826" cy="2300534"/>
          </a:xfrm>
        </p:grpSpPr>
        <p:sp>
          <p:nvSpPr>
            <p:cNvPr id="3" name="Freeform 3"/>
            <p:cNvSpPr/>
            <p:nvPr/>
          </p:nvSpPr>
          <p:spPr>
            <a:xfrm>
              <a:off x="0" y="0"/>
              <a:ext cx="5691826" cy="2300534"/>
            </a:xfrm>
            <a:custGeom>
              <a:avLst/>
              <a:gdLst/>
              <a:ahLst/>
              <a:cxnLst/>
              <a:rect l="l" t="t" r="r" b="b"/>
              <a:pathLst>
                <a:path w="5691826" h="2300534">
                  <a:moveTo>
                    <a:pt x="0" y="0"/>
                  </a:moveTo>
                  <a:lnTo>
                    <a:pt x="5691826" y="0"/>
                  </a:lnTo>
                  <a:lnTo>
                    <a:pt x="5691826" y="2300534"/>
                  </a:lnTo>
                  <a:lnTo>
                    <a:pt x="0" y="2300534"/>
                  </a:lnTo>
                  <a:close/>
                </a:path>
              </a:pathLst>
            </a:custGeom>
            <a:solidFill>
              <a:srgbClr val="000000"/>
            </a:solidFill>
          </p:spPr>
        </p:sp>
      </p:grpSp>
      <p:grpSp>
        <p:nvGrpSpPr>
          <p:cNvPr id="4" name="Group 4"/>
          <p:cNvGrpSpPr/>
          <p:nvPr/>
        </p:nvGrpSpPr>
        <p:grpSpPr>
          <a:xfrm>
            <a:off x="10887" y="6919385"/>
            <a:ext cx="3295116" cy="3295116"/>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6" name="Picture 6"/>
          <p:cNvPicPr>
            <a:picLocks noChangeAspect="1"/>
          </p:cNvPicPr>
          <p:nvPr/>
        </p:nvPicPr>
        <p:blipFill>
          <a:blip r:embed="rId3"/>
          <a:srcRect/>
          <a:stretch>
            <a:fillRect/>
          </a:stretch>
        </p:blipFill>
        <p:spPr>
          <a:xfrm>
            <a:off x="347624" y="7331005"/>
            <a:ext cx="2621640" cy="2475994"/>
          </a:xfrm>
          <a:prstGeom prst="rect">
            <a:avLst/>
          </a:prstGeom>
        </p:spPr>
      </p:pic>
      <p:sp>
        <p:nvSpPr>
          <p:cNvPr id="7" name="TextBox 7"/>
          <p:cNvSpPr txBox="1"/>
          <p:nvPr/>
        </p:nvSpPr>
        <p:spPr>
          <a:xfrm>
            <a:off x="3931715" y="7795451"/>
            <a:ext cx="10424571" cy="1462849"/>
          </a:xfrm>
          <a:prstGeom prst="rect">
            <a:avLst/>
          </a:prstGeom>
        </p:spPr>
        <p:txBody>
          <a:bodyPr lIns="0" tIns="0" rIns="0" bIns="0" rtlCol="0" anchor="t">
            <a:spAutoFit/>
          </a:bodyPr>
          <a:lstStyle/>
          <a:p>
            <a:pPr>
              <a:lnSpc>
                <a:spcPts val="5879"/>
              </a:lnSpc>
            </a:pPr>
            <a:r>
              <a:rPr lang="en-US" sz="4199">
                <a:solidFill>
                  <a:srgbClr val="FFFFFF"/>
                </a:solidFill>
                <a:latin typeface="Libre Franklin Medium"/>
              </a:rPr>
              <a:t>The Gordie Center</a:t>
            </a:r>
          </a:p>
          <a:p>
            <a:pPr>
              <a:lnSpc>
                <a:spcPts val="5879"/>
              </a:lnSpc>
              <a:spcBef>
                <a:spcPct val="0"/>
              </a:spcBef>
            </a:pPr>
            <a:r>
              <a:rPr lang="en-US" sz="4199">
                <a:solidFill>
                  <a:srgbClr val="FFFFFF"/>
                </a:solidFill>
                <a:latin typeface="Libre Franklin Medium"/>
              </a:rPr>
              <a:t>www.gordie.org</a:t>
            </a:r>
          </a:p>
        </p:txBody>
      </p:sp>
      <p:grpSp>
        <p:nvGrpSpPr>
          <p:cNvPr id="8" name="Group 8"/>
          <p:cNvGrpSpPr/>
          <p:nvPr/>
        </p:nvGrpSpPr>
        <p:grpSpPr>
          <a:xfrm rot="-10800000">
            <a:off x="10887" y="0"/>
            <a:ext cx="3434495" cy="3429000"/>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0000"/>
            </a:solidFill>
          </p:spPr>
        </p:sp>
      </p:grpSp>
      <p:grpSp>
        <p:nvGrpSpPr>
          <p:cNvPr id="10" name="Group 10"/>
          <p:cNvGrpSpPr/>
          <p:nvPr/>
        </p:nvGrpSpPr>
        <p:grpSpPr>
          <a:xfrm rot="5400000">
            <a:off x="1447183" y="1998198"/>
            <a:ext cx="3490385" cy="6351988"/>
            <a:chOff x="0" y="0"/>
            <a:chExt cx="1948152" cy="3545350"/>
          </a:xfrm>
        </p:grpSpPr>
        <p:sp>
          <p:nvSpPr>
            <p:cNvPr id="11" name="Freeform 11"/>
            <p:cNvSpPr/>
            <p:nvPr/>
          </p:nvSpPr>
          <p:spPr>
            <a:xfrm>
              <a:off x="0" y="0"/>
              <a:ext cx="1948152" cy="3545350"/>
            </a:xfrm>
            <a:custGeom>
              <a:avLst/>
              <a:gdLst/>
              <a:ahLst/>
              <a:cxnLst/>
              <a:rect l="l" t="t" r="r" b="b"/>
              <a:pathLst>
                <a:path w="1948152" h="3545350">
                  <a:moveTo>
                    <a:pt x="0" y="0"/>
                  </a:moveTo>
                  <a:lnTo>
                    <a:pt x="1948152" y="0"/>
                  </a:lnTo>
                  <a:lnTo>
                    <a:pt x="1948152" y="3545350"/>
                  </a:lnTo>
                  <a:lnTo>
                    <a:pt x="0" y="3545350"/>
                  </a:lnTo>
                  <a:close/>
                </a:path>
              </a:pathLst>
            </a:custGeom>
            <a:solidFill>
              <a:srgbClr val="5CA038"/>
            </a:solidFill>
          </p:spPr>
        </p:sp>
      </p:grpSp>
      <p:sp>
        <p:nvSpPr>
          <p:cNvPr id="12" name="TextBox 12"/>
          <p:cNvSpPr txBox="1"/>
          <p:nvPr/>
        </p:nvSpPr>
        <p:spPr>
          <a:xfrm>
            <a:off x="7543107" y="2878308"/>
            <a:ext cx="7315893" cy="2873488"/>
          </a:xfrm>
          <a:prstGeom prst="rect">
            <a:avLst/>
          </a:prstGeom>
        </p:spPr>
        <p:txBody>
          <a:bodyPr lIns="0" tIns="0" rIns="0" bIns="0" rtlCol="0" anchor="t">
            <a:spAutoFit/>
          </a:bodyPr>
          <a:lstStyle/>
          <a:p>
            <a:pPr>
              <a:lnSpc>
                <a:spcPts val="21542"/>
              </a:lnSpc>
            </a:pPr>
            <a:r>
              <a:rPr lang="en-US" sz="13239">
                <a:solidFill>
                  <a:srgbClr val="000000"/>
                </a:solidFill>
                <a:latin typeface="Libre Franklin Bold"/>
              </a:rPr>
              <a:t>Q&amp;A</a:t>
            </a:r>
          </a:p>
        </p:txBody>
      </p:sp>
      <p:grpSp>
        <p:nvGrpSpPr>
          <p:cNvPr id="13" name="Group 13"/>
          <p:cNvGrpSpPr/>
          <p:nvPr/>
        </p:nvGrpSpPr>
        <p:grpSpPr>
          <a:xfrm>
            <a:off x="14992884" y="6921444"/>
            <a:ext cx="3295116" cy="329511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5" name="Picture 15"/>
          <p:cNvPicPr>
            <a:picLocks noChangeAspect="1"/>
          </p:cNvPicPr>
          <p:nvPr/>
        </p:nvPicPr>
        <p:blipFill>
          <a:blip r:embed="rId3"/>
          <a:srcRect/>
          <a:stretch>
            <a:fillRect/>
          </a:stretch>
        </p:blipFill>
        <p:spPr>
          <a:xfrm>
            <a:off x="15329622" y="7333065"/>
            <a:ext cx="2621640" cy="24759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C9F3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914453" y="-1722174"/>
            <a:ext cx="5610048" cy="5692853"/>
          </a:xfrm>
          <a:prstGeom prst="rect">
            <a:avLst/>
          </a:prstGeom>
        </p:spPr>
      </p:pic>
      <p:grpSp>
        <p:nvGrpSpPr>
          <p:cNvPr id="3" name="Group 3"/>
          <p:cNvGrpSpPr/>
          <p:nvPr/>
        </p:nvGrpSpPr>
        <p:grpSpPr>
          <a:xfrm>
            <a:off x="0" y="8858487"/>
            <a:ext cx="18288000" cy="1428513"/>
            <a:chOff x="0" y="0"/>
            <a:chExt cx="10207413" cy="797322"/>
          </a:xfrm>
        </p:grpSpPr>
        <p:sp>
          <p:nvSpPr>
            <p:cNvPr id="4" name="Freeform 4"/>
            <p:cNvSpPr/>
            <p:nvPr/>
          </p:nvSpPr>
          <p:spPr>
            <a:xfrm>
              <a:off x="0" y="0"/>
              <a:ext cx="10207413" cy="797322"/>
            </a:xfrm>
            <a:custGeom>
              <a:avLst/>
              <a:gdLst/>
              <a:ahLst/>
              <a:cxnLst/>
              <a:rect l="l" t="t" r="r" b="b"/>
              <a:pathLst>
                <a:path w="10207413" h="797322">
                  <a:moveTo>
                    <a:pt x="0" y="0"/>
                  </a:moveTo>
                  <a:lnTo>
                    <a:pt x="10207413" y="0"/>
                  </a:lnTo>
                  <a:lnTo>
                    <a:pt x="10207413" y="797322"/>
                  </a:lnTo>
                  <a:lnTo>
                    <a:pt x="0" y="797322"/>
                  </a:lnTo>
                  <a:close/>
                </a:path>
              </a:pathLst>
            </a:custGeom>
            <a:solidFill>
              <a:srgbClr val="007328"/>
            </a:solidFill>
          </p:spPr>
        </p:sp>
      </p:grpSp>
      <p:pic>
        <p:nvPicPr>
          <p:cNvPr id="5" name="Picture 5"/>
          <p:cNvPicPr>
            <a:picLocks noChangeAspect="1"/>
          </p:cNvPicPr>
          <p:nvPr/>
        </p:nvPicPr>
        <p:blipFill>
          <a:blip r:embed="rId5"/>
          <a:srcRect/>
          <a:stretch>
            <a:fillRect/>
          </a:stretch>
        </p:blipFill>
        <p:spPr>
          <a:xfrm>
            <a:off x="401957" y="340912"/>
            <a:ext cx="7501518" cy="3629767"/>
          </a:xfrm>
          <a:prstGeom prst="rect">
            <a:avLst/>
          </a:prstGeom>
        </p:spPr>
      </p:pic>
      <p:pic>
        <p:nvPicPr>
          <p:cNvPr id="6" name="Picture 6"/>
          <p:cNvPicPr>
            <a:picLocks noChangeAspect="1"/>
          </p:cNvPicPr>
          <p:nvPr/>
        </p:nvPicPr>
        <p:blipFill>
          <a:blip r:embed="rId6"/>
          <a:srcRect/>
          <a:stretch>
            <a:fillRect/>
          </a:stretch>
        </p:blipFill>
        <p:spPr>
          <a:xfrm>
            <a:off x="8741302" y="785631"/>
            <a:ext cx="5827190" cy="3185048"/>
          </a:xfrm>
          <a:prstGeom prst="rect">
            <a:avLst/>
          </a:prstGeom>
        </p:spPr>
      </p:pic>
      <p:pic>
        <p:nvPicPr>
          <p:cNvPr id="7" name="Picture 7"/>
          <p:cNvPicPr>
            <a:picLocks noChangeAspect="1"/>
          </p:cNvPicPr>
          <p:nvPr/>
        </p:nvPicPr>
        <p:blipFill>
          <a:blip r:embed="rId7"/>
          <a:srcRect/>
          <a:stretch>
            <a:fillRect/>
          </a:stretch>
        </p:blipFill>
        <p:spPr>
          <a:xfrm>
            <a:off x="1568523" y="4704103"/>
            <a:ext cx="15150954" cy="5582897"/>
          </a:xfrm>
          <a:prstGeom prst="rect">
            <a:avLst/>
          </a:prstGeom>
        </p:spPr>
      </p:pic>
      <p:pic>
        <p:nvPicPr>
          <p:cNvPr id="8" name="Picture 8"/>
          <p:cNvPicPr>
            <a:picLocks noChangeAspect="1"/>
          </p:cNvPicPr>
          <p:nvPr/>
        </p:nvPicPr>
        <p:blipFill>
          <a:blip r:embed="rId8"/>
          <a:srcRect/>
          <a:stretch>
            <a:fillRect/>
          </a:stretch>
        </p:blipFill>
        <p:spPr>
          <a:xfrm rot="916862">
            <a:off x="149181" y="4537918"/>
            <a:ext cx="1282409" cy="1211164"/>
          </a:xfrm>
          <a:prstGeom prst="rect">
            <a:avLst/>
          </a:prstGeom>
        </p:spPr>
      </p:pic>
      <p:pic>
        <p:nvPicPr>
          <p:cNvPr id="9" name="Picture 9"/>
          <p:cNvPicPr>
            <a:picLocks noChangeAspect="1"/>
          </p:cNvPicPr>
          <p:nvPr/>
        </p:nvPicPr>
        <p:blipFill>
          <a:blip r:embed="rId9"/>
          <a:srcRect l="4582" t="36647" r="55703" b="33443"/>
          <a:stretch>
            <a:fillRect/>
          </a:stretch>
        </p:blipFill>
        <p:spPr>
          <a:xfrm rot="-1453963">
            <a:off x="16702792" y="5180370"/>
            <a:ext cx="1470286" cy="1432587"/>
          </a:xfrm>
          <a:prstGeom prst="rect">
            <a:avLst/>
          </a:prstGeom>
        </p:spPr>
      </p:pic>
      <p:pic>
        <p:nvPicPr>
          <p:cNvPr id="10" name="Picture 10"/>
          <p:cNvPicPr>
            <a:picLocks noChangeAspect="1"/>
          </p:cNvPicPr>
          <p:nvPr/>
        </p:nvPicPr>
        <p:blipFill>
          <a:blip r:embed="rId9"/>
          <a:srcRect l="4582" t="36647" r="55703" b="33443"/>
          <a:stretch>
            <a:fillRect/>
          </a:stretch>
        </p:blipFill>
        <p:spPr>
          <a:xfrm rot="-1453963">
            <a:off x="330179" y="7047145"/>
            <a:ext cx="920413" cy="896813"/>
          </a:xfrm>
          <a:prstGeom prst="rect">
            <a:avLst/>
          </a:prstGeom>
        </p:spPr>
      </p:pic>
      <p:pic>
        <p:nvPicPr>
          <p:cNvPr id="11" name="Picture 11"/>
          <p:cNvPicPr>
            <a:picLocks noChangeAspect="1"/>
          </p:cNvPicPr>
          <p:nvPr/>
        </p:nvPicPr>
        <p:blipFill>
          <a:blip r:embed="rId8"/>
          <a:srcRect/>
          <a:stretch>
            <a:fillRect/>
          </a:stretch>
        </p:blipFill>
        <p:spPr>
          <a:xfrm rot="2700000">
            <a:off x="17208371" y="7663997"/>
            <a:ext cx="909188" cy="8586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C9F38"/>
        </a:solidFill>
        <a:effectLst/>
      </p:bgPr>
    </p:bg>
    <p:spTree>
      <p:nvGrpSpPr>
        <p:cNvPr id="1" name=""/>
        <p:cNvGrpSpPr/>
        <p:nvPr/>
      </p:nvGrpSpPr>
      <p:grpSpPr>
        <a:xfrm>
          <a:off x="0" y="0"/>
          <a:ext cx="0" cy="0"/>
          <a:chOff x="0" y="0"/>
          <a:chExt cx="0" cy="0"/>
        </a:xfrm>
      </p:grpSpPr>
      <p:grpSp>
        <p:nvGrpSpPr>
          <p:cNvPr id="2" name="Group 2"/>
          <p:cNvGrpSpPr/>
          <p:nvPr/>
        </p:nvGrpSpPr>
        <p:grpSpPr>
          <a:xfrm rot="553071">
            <a:off x="-854357" y="-334628"/>
            <a:ext cx="11634420" cy="1161580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7932"/>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18088" y="3388535"/>
            <a:ext cx="7715899" cy="7829787"/>
          </a:xfrm>
          <a:prstGeom prst="rect">
            <a:avLst/>
          </a:prstGeom>
        </p:spPr>
      </p:pic>
      <p:pic>
        <p:nvPicPr>
          <p:cNvPr id="5" name="Picture 5"/>
          <p:cNvPicPr>
            <a:picLocks noChangeAspect="1"/>
          </p:cNvPicPr>
          <p:nvPr/>
        </p:nvPicPr>
        <p:blipFill>
          <a:blip r:embed="rId5"/>
          <a:srcRect/>
          <a:stretch>
            <a:fillRect/>
          </a:stretch>
        </p:blipFill>
        <p:spPr>
          <a:xfrm>
            <a:off x="151125" y="236247"/>
            <a:ext cx="8992875" cy="5237027"/>
          </a:xfrm>
          <a:prstGeom prst="rect">
            <a:avLst/>
          </a:prstGeom>
        </p:spPr>
      </p:pic>
      <p:pic>
        <p:nvPicPr>
          <p:cNvPr id="6" name="Picture 6"/>
          <p:cNvPicPr>
            <a:picLocks noChangeAspect="1"/>
          </p:cNvPicPr>
          <p:nvPr/>
        </p:nvPicPr>
        <p:blipFill>
          <a:blip r:embed="rId6"/>
          <a:srcRect/>
          <a:stretch>
            <a:fillRect/>
          </a:stretch>
        </p:blipFill>
        <p:spPr>
          <a:xfrm>
            <a:off x="9144000" y="4697490"/>
            <a:ext cx="8957912" cy="5211876"/>
          </a:xfrm>
          <a:prstGeom prst="rect">
            <a:avLst/>
          </a:prstGeom>
        </p:spPr>
      </p:pic>
      <p:sp>
        <p:nvSpPr>
          <p:cNvPr id="7" name="TextBox 7"/>
          <p:cNvSpPr txBox="1"/>
          <p:nvPr/>
        </p:nvSpPr>
        <p:spPr>
          <a:xfrm>
            <a:off x="9543478" y="1152666"/>
            <a:ext cx="8311356" cy="1533525"/>
          </a:xfrm>
          <a:prstGeom prst="rect">
            <a:avLst/>
          </a:prstGeom>
        </p:spPr>
        <p:txBody>
          <a:bodyPr lIns="0" tIns="0" rIns="0" bIns="0" rtlCol="0" anchor="t">
            <a:spAutoFit/>
          </a:bodyPr>
          <a:lstStyle/>
          <a:p>
            <a:pPr algn="ctr">
              <a:lnSpc>
                <a:spcPts val="12599"/>
              </a:lnSpc>
            </a:pPr>
            <a:r>
              <a:rPr lang="en-US" sz="9000">
                <a:solidFill>
                  <a:srgbClr val="040000"/>
                </a:solidFill>
                <a:latin typeface="Open Sans Extra Bold"/>
              </a:rPr>
              <a:t>Gordie's Story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C9F38"/>
        </a:solidFill>
        <a:effectLst/>
      </p:bgPr>
    </p:bg>
    <p:spTree>
      <p:nvGrpSpPr>
        <p:cNvPr id="1" name=""/>
        <p:cNvGrpSpPr/>
        <p:nvPr/>
      </p:nvGrpSpPr>
      <p:grpSpPr>
        <a:xfrm>
          <a:off x="0" y="0"/>
          <a:ext cx="0" cy="0"/>
          <a:chOff x="0" y="0"/>
          <a:chExt cx="0" cy="0"/>
        </a:xfrm>
      </p:grpSpPr>
      <p:grpSp>
        <p:nvGrpSpPr>
          <p:cNvPr id="2" name="Group 2"/>
          <p:cNvGrpSpPr/>
          <p:nvPr/>
        </p:nvGrpSpPr>
        <p:grpSpPr>
          <a:xfrm rot="553071">
            <a:off x="-854357" y="-334628"/>
            <a:ext cx="11634420" cy="1161580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7932"/>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18088" y="3388535"/>
            <a:ext cx="7715899" cy="7829787"/>
          </a:xfrm>
          <a:prstGeom prst="rect">
            <a:avLst/>
          </a:prstGeom>
        </p:spPr>
      </p:pic>
      <p:pic>
        <p:nvPicPr>
          <p:cNvPr id="5" name="Picture 5"/>
          <p:cNvPicPr>
            <a:picLocks noChangeAspect="1"/>
          </p:cNvPicPr>
          <p:nvPr/>
        </p:nvPicPr>
        <p:blipFill>
          <a:blip r:embed="rId5"/>
          <a:srcRect/>
          <a:stretch>
            <a:fillRect/>
          </a:stretch>
        </p:blipFill>
        <p:spPr>
          <a:xfrm>
            <a:off x="8776424" y="4653277"/>
            <a:ext cx="9192710" cy="5300301"/>
          </a:xfrm>
          <a:prstGeom prst="rect">
            <a:avLst/>
          </a:prstGeom>
        </p:spPr>
      </p:pic>
      <p:pic>
        <p:nvPicPr>
          <p:cNvPr id="6" name="Picture 6"/>
          <p:cNvPicPr>
            <a:picLocks noChangeAspect="1"/>
          </p:cNvPicPr>
          <p:nvPr/>
        </p:nvPicPr>
        <p:blipFill>
          <a:blip r:embed="rId6"/>
          <a:srcRect/>
          <a:stretch>
            <a:fillRect/>
          </a:stretch>
        </p:blipFill>
        <p:spPr>
          <a:xfrm>
            <a:off x="319106" y="129784"/>
            <a:ext cx="9287495" cy="5343490"/>
          </a:xfrm>
          <a:prstGeom prst="rect">
            <a:avLst/>
          </a:prstGeom>
        </p:spPr>
      </p:pic>
      <p:sp>
        <p:nvSpPr>
          <p:cNvPr id="7" name="TextBox 7"/>
          <p:cNvSpPr txBox="1"/>
          <p:nvPr/>
        </p:nvSpPr>
        <p:spPr>
          <a:xfrm>
            <a:off x="9696055" y="566923"/>
            <a:ext cx="8591945" cy="3133725"/>
          </a:xfrm>
          <a:prstGeom prst="rect">
            <a:avLst/>
          </a:prstGeom>
        </p:spPr>
        <p:txBody>
          <a:bodyPr lIns="0" tIns="0" rIns="0" bIns="0" rtlCol="0" anchor="t">
            <a:spAutoFit/>
          </a:bodyPr>
          <a:lstStyle/>
          <a:p>
            <a:pPr algn="ctr">
              <a:lnSpc>
                <a:spcPts val="12599"/>
              </a:lnSpc>
            </a:pPr>
            <a:r>
              <a:rPr lang="en-US" sz="9000">
                <a:solidFill>
                  <a:srgbClr val="040000"/>
                </a:solidFill>
                <a:latin typeface="Open Sans Extra Bold"/>
              </a:rPr>
              <a:t>Gordie's BAC was .328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6858000" cy="10287000"/>
          </a:xfrm>
          <a:prstGeom prst="rect">
            <a:avLst/>
          </a:prstGeom>
        </p:spPr>
      </p:pic>
      <p:sp>
        <p:nvSpPr>
          <p:cNvPr id="3" name="TextBox 3"/>
          <p:cNvSpPr txBox="1"/>
          <p:nvPr/>
        </p:nvSpPr>
        <p:spPr>
          <a:xfrm>
            <a:off x="6097375" y="838200"/>
            <a:ext cx="12708298" cy="5422900"/>
          </a:xfrm>
          <a:prstGeom prst="rect">
            <a:avLst/>
          </a:prstGeom>
        </p:spPr>
        <p:txBody>
          <a:bodyPr lIns="0" tIns="0" rIns="0" bIns="0" rtlCol="0" anchor="t">
            <a:spAutoFit/>
          </a:bodyPr>
          <a:lstStyle/>
          <a:p>
            <a:pPr algn="ctr">
              <a:lnSpc>
                <a:spcPts val="14420"/>
              </a:lnSpc>
            </a:pPr>
            <a:r>
              <a:rPr lang="en-US" sz="10300">
                <a:solidFill>
                  <a:srgbClr val="000000"/>
                </a:solidFill>
                <a:latin typeface="Open Sans Extra Bold"/>
              </a:rPr>
              <a:t>Gordie's death was entirely preventable.</a:t>
            </a:r>
          </a:p>
        </p:txBody>
      </p:sp>
      <p:pic>
        <p:nvPicPr>
          <p:cNvPr id="4" name="Picture 4"/>
          <p:cNvPicPr>
            <a:picLocks noChangeAspect="1"/>
          </p:cNvPicPr>
          <p:nvPr/>
        </p:nvPicPr>
        <p:blipFill>
          <a:blip r:embed="rId4"/>
          <a:srcRect/>
          <a:stretch>
            <a:fillRect/>
          </a:stretch>
        </p:blipFill>
        <p:spPr>
          <a:xfrm>
            <a:off x="11717608" y="7360600"/>
            <a:ext cx="6316600" cy="1431212"/>
          </a:xfrm>
          <a:prstGeom prst="rect">
            <a:avLst/>
          </a:prstGeom>
        </p:spPr>
      </p:pic>
      <p:grpSp>
        <p:nvGrpSpPr>
          <p:cNvPr id="5" name="Group 5"/>
          <p:cNvGrpSpPr/>
          <p:nvPr/>
        </p:nvGrpSpPr>
        <p:grpSpPr>
          <a:xfrm>
            <a:off x="0" y="8858487"/>
            <a:ext cx="18288000" cy="1428513"/>
            <a:chOff x="0" y="0"/>
            <a:chExt cx="10207413" cy="797322"/>
          </a:xfrm>
        </p:grpSpPr>
        <p:sp>
          <p:nvSpPr>
            <p:cNvPr id="6" name="Freeform 6"/>
            <p:cNvSpPr/>
            <p:nvPr/>
          </p:nvSpPr>
          <p:spPr>
            <a:xfrm>
              <a:off x="0" y="0"/>
              <a:ext cx="10207413" cy="797322"/>
            </a:xfrm>
            <a:custGeom>
              <a:avLst/>
              <a:gdLst/>
              <a:ahLst/>
              <a:cxnLst/>
              <a:rect l="l" t="t" r="r" b="b"/>
              <a:pathLst>
                <a:path w="10207413" h="797322">
                  <a:moveTo>
                    <a:pt x="0" y="0"/>
                  </a:moveTo>
                  <a:lnTo>
                    <a:pt x="10207413" y="0"/>
                  </a:lnTo>
                  <a:lnTo>
                    <a:pt x="10207413" y="797322"/>
                  </a:lnTo>
                  <a:lnTo>
                    <a:pt x="0" y="797322"/>
                  </a:lnTo>
                  <a:close/>
                </a:path>
              </a:pathLst>
            </a:custGeom>
            <a:solidFill>
              <a:srgbClr val="007328"/>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C9F38"/>
        </a:solidFill>
        <a:effectLst/>
      </p:bgPr>
    </p:bg>
    <p:spTree>
      <p:nvGrpSpPr>
        <p:cNvPr id="1" name=""/>
        <p:cNvGrpSpPr/>
        <p:nvPr/>
      </p:nvGrpSpPr>
      <p:grpSpPr>
        <a:xfrm>
          <a:off x="0" y="0"/>
          <a:ext cx="0" cy="0"/>
          <a:chOff x="0" y="0"/>
          <a:chExt cx="0" cy="0"/>
        </a:xfrm>
      </p:grpSpPr>
      <p:grpSp>
        <p:nvGrpSpPr>
          <p:cNvPr id="2" name="Group 2"/>
          <p:cNvGrpSpPr/>
          <p:nvPr/>
        </p:nvGrpSpPr>
        <p:grpSpPr>
          <a:xfrm rot="553071">
            <a:off x="-854357" y="-334628"/>
            <a:ext cx="11634420" cy="1161580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7932"/>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18088" y="3388535"/>
            <a:ext cx="7715899" cy="7829787"/>
          </a:xfrm>
          <a:prstGeom prst="rect">
            <a:avLst/>
          </a:prstGeom>
        </p:spPr>
      </p:pic>
      <p:sp>
        <p:nvSpPr>
          <p:cNvPr id="7" name="TextBox 7"/>
          <p:cNvSpPr txBox="1"/>
          <p:nvPr/>
        </p:nvSpPr>
        <p:spPr>
          <a:xfrm>
            <a:off x="9543478" y="1152666"/>
            <a:ext cx="8311356" cy="4741491"/>
          </a:xfrm>
          <a:prstGeom prst="rect">
            <a:avLst/>
          </a:prstGeom>
        </p:spPr>
        <p:txBody>
          <a:bodyPr lIns="0" tIns="0" rIns="0" bIns="0" rtlCol="0" anchor="t">
            <a:spAutoFit/>
          </a:bodyPr>
          <a:lstStyle/>
          <a:p>
            <a:pPr marL="0" marR="0" lvl="0" indent="0" algn="ctr" defTabSz="914400" rtl="0" eaLnBrk="1" fontAlgn="auto" latinLnBrk="0" hangingPunct="1">
              <a:lnSpc>
                <a:spcPts val="12599"/>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040000"/>
                </a:solidFill>
                <a:effectLst/>
                <a:uLnTx/>
                <a:uFillTx/>
                <a:latin typeface="Open Sans Extra Bold"/>
                <a:ea typeface="+mn-ea"/>
                <a:cs typeface="+mn-cs"/>
              </a:rPr>
              <a:t>How do you define hazing?</a:t>
            </a:r>
          </a:p>
        </p:txBody>
      </p:sp>
    </p:spTree>
    <p:extLst>
      <p:ext uri="{BB962C8B-B14F-4D97-AF65-F5344CB8AC3E}">
        <p14:creationId xmlns:p14="http://schemas.microsoft.com/office/powerpoint/2010/main" val="4171695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580450"/>
            <a:ext cx="2706550" cy="27065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7328"/>
            </a:solidFill>
          </p:spPr>
        </p:sp>
      </p:grpSp>
      <p:pic>
        <p:nvPicPr>
          <p:cNvPr id="4" name="Picture 4"/>
          <p:cNvPicPr>
            <a:picLocks noChangeAspect="1"/>
          </p:cNvPicPr>
          <p:nvPr/>
        </p:nvPicPr>
        <p:blipFill>
          <a:blip r:embed="rId3"/>
          <a:srcRect l="4582" t="36647" r="55703" b="33443"/>
          <a:stretch>
            <a:fillRect/>
          </a:stretch>
        </p:blipFill>
        <p:spPr>
          <a:xfrm>
            <a:off x="419156" y="8025250"/>
            <a:ext cx="1868238" cy="1820334"/>
          </a:xfrm>
          <a:prstGeom prst="rect">
            <a:avLst/>
          </a:prstGeom>
        </p:spPr>
      </p:pic>
      <p:sp>
        <p:nvSpPr>
          <p:cNvPr id="5" name="TextBox 5"/>
          <p:cNvSpPr txBox="1"/>
          <p:nvPr/>
        </p:nvSpPr>
        <p:spPr>
          <a:xfrm>
            <a:off x="3896922" y="180975"/>
            <a:ext cx="6266021" cy="1533525"/>
          </a:xfrm>
          <a:prstGeom prst="rect">
            <a:avLst/>
          </a:prstGeom>
        </p:spPr>
        <p:txBody>
          <a:bodyPr lIns="0" tIns="0" rIns="0" bIns="0" rtlCol="0" anchor="t">
            <a:spAutoFit/>
          </a:bodyPr>
          <a:lstStyle/>
          <a:p>
            <a:pPr algn="l">
              <a:lnSpc>
                <a:spcPts val="12599"/>
              </a:lnSpc>
            </a:pPr>
            <a:r>
              <a:rPr lang="en-US" sz="8999">
                <a:solidFill>
                  <a:srgbClr val="007328"/>
                </a:solidFill>
                <a:latin typeface="Open Sans Extra Bold Bold"/>
              </a:rPr>
              <a:t>Hazing is...</a:t>
            </a:r>
          </a:p>
        </p:txBody>
      </p:sp>
      <p:sp>
        <p:nvSpPr>
          <p:cNvPr id="6" name="TextBox 6"/>
          <p:cNvSpPr txBox="1"/>
          <p:nvPr/>
        </p:nvSpPr>
        <p:spPr>
          <a:xfrm>
            <a:off x="3896922" y="1838325"/>
            <a:ext cx="13781643" cy="6435090"/>
          </a:xfrm>
          <a:prstGeom prst="rect">
            <a:avLst/>
          </a:prstGeom>
        </p:spPr>
        <p:txBody>
          <a:bodyPr lIns="0" tIns="0" rIns="0" bIns="0" rtlCol="0" anchor="t">
            <a:spAutoFit/>
          </a:bodyPr>
          <a:lstStyle/>
          <a:p>
            <a:pPr algn="r">
              <a:lnSpc>
                <a:spcPts val="7279"/>
              </a:lnSpc>
            </a:pPr>
            <a:r>
              <a:rPr lang="en-US" sz="5200">
                <a:solidFill>
                  <a:srgbClr val="007328"/>
                </a:solidFill>
                <a:latin typeface="Open Sans"/>
              </a:rPr>
              <a:t>any activity that is </a:t>
            </a:r>
            <a:r>
              <a:rPr lang="en-US" sz="5200">
                <a:solidFill>
                  <a:srgbClr val="000000"/>
                </a:solidFill>
                <a:latin typeface="Open Sans Bold"/>
              </a:rPr>
              <a:t>expected</a:t>
            </a:r>
          </a:p>
          <a:p>
            <a:pPr algn="r">
              <a:lnSpc>
                <a:spcPts val="7279"/>
              </a:lnSpc>
            </a:pPr>
            <a:r>
              <a:rPr lang="en-US" sz="5199">
                <a:solidFill>
                  <a:srgbClr val="007328"/>
                </a:solidFill>
                <a:latin typeface="Open Sans"/>
              </a:rPr>
              <a:t>or </a:t>
            </a:r>
            <a:r>
              <a:rPr lang="en-US" sz="5199">
                <a:solidFill>
                  <a:srgbClr val="000000"/>
                </a:solidFill>
                <a:latin typeface="Open Sans Bold"/>
              </a:rPr>
              <a:t>required </a:t>
            </a:r>
            <a:r>
              <a:rPr lang="en-US" sz="5199">
                <a:solidFill>
                  <a:srgbClr val="007328"/>
                </a:solidFill>
                <a:latin typeface="Open Sans"/>
              </a:rPr>
              <a:t>of someone</a:t>
            </a:r>
          </a:p>
          <a:p>
            <a:pPr algn="r">
              <a:lnSpc>
                <a:spcPts val="7279"/>
              </a:lnSpc>
            </a:pPr>
            <a:r>
              <a:rPr lang="en-US" sz="5199">
                <a:solidFill>
                  <a:srgbClr val="007328"/>
                </a:solidFill>
                <a:latin typeface="Open Sans"/>
              </a:rPr>
              <a:t>to join or maintain status within a</a:t>
            </a:r>
          </a:p>
          <a:p>
            <a:pPr algn="r">
              <a:lnSpc>
                <a:spcPts val="7279"/>
              </a:lnSpc>
            </a:pPr>
            <a:r>
              <a:rPr lang="en-US" sz="5199">
                <a:solidFill>
                  <a:srgbClr val="007328"/>
                </a:solidFill>
                <a:latin typeface="Open Sans"/>
              </a:rPr>
              <a:t>group that </a:t>
            </a:r>
            <a:r>
              <a:rPr lang="en-US" sz="5199">
                <a:solidFill>
                  <a:srgbClr val="000000"/>
                </a:solidFill>
                <a:latin typeface="Open Sans Bold"/>
              </a:rPr>
              <a:t>humiliates</a:t>
            </a:r>
            <a:r>
              <a:rPr lang="en-US" sz="5199">
                <a:solidFill>
                  <a:srgbClr val="007328"/>
                </a:solidFill>
                <a:latin typeface="Open Sans"/>
              </a:rPr>
              <a:t>, </a:t>
            </a:r>
            <a:r>
              <a:rPr lang="en-US" sz="5199">
                <a:solidFill>
                  <a:srgbClr val="000000"/>
                </a:solidFill>
                <a:latin typeface="Open Sans Bold"/>
              </a:rPr>
              <a:t>degrades</a:t>
            </a:r>
            <a:r>
              <a:rPr lang="en-US" sz="5199">
                <a:solidFill>
                  <a:srgbClr val="007328"/>
                </a:solidFill>
                <a:latin typeface="Open Sans"/>
              </a:rPr>
              <a:t>,</a:t>
            </a:r>
          </a:p>
          <a:p>
            <a:pPr algn="r">
              <a:lnSpc>
                <a:spcPts val="7279"/>
              </a:lnSpc>
            </a:pPr>
            <a:r>
              <a:rPr lang="en-US" sz="5199">
                <a:solidFill>
                  <a:srgbClr val="007328"/>
                </a:solidFill>
                <a:latin typeface="Open Sans"/>
              </a:rPr>
              <a:t>or </a:t>
            </a:r>
            <a:r>
              <a:rPr lang="en-US" sz="5199">
                <a:solidFill>
                  <a:srgbClr val="000000"/>
                </a:solidFill>
                <a:latin typeface="Open Sans Bold"/>
              </a:rPr>
              <a:t>risks emotional</a:t>
            </a:r>
            <a:r>
              <a:rPr lang="en-US" sz="5199">
                <a:solidFill>
                  <a:srgbClr val="007328"/>
                </a:solidFill>
                <a:latin typeface="Open Sans Bold"/>
              </a:rPr>
              <a:t> </a:t>
            </a:r>
            <a:r>
              <a:rPr lang="en-US" sz="5199">
                <a:solidFill>
                  <a:srgbClr val="007328"/>
                </a:solidFill>
                <a:latin typeface="Open Sans"/>
              </a:rPr>
              <a:t>and/or physical harm,</a:t>
            </a:r>
          </a:p>
          <a:p>
            <a:pPr algn="r">
              <a:lnSpc>
                <a:spcPts val="7279"/>
              </a:lnSpc>
            </a:pPr>
            <a:r>
              <a:rPr lang="en-US" sz="5199">
                <a:solidFill>
                  <a:srgbClr val="000000"/>
                </a:solidFill>
                <a:latin typeface="Open Sans Bold"/>
              </a:rPr>
              <a:t>REGARDLESS</a:t>
            </a:r>
          </a:p>
          <a:p>
            <a:pPr algn="r">
              <a:lnSpc>
                <a:spcPts val="7280"/>
              </a:lnSpc>
            </a:pPr>
            <a:r>
              <a:rPr lang="en-US" sz="5199">
                <a:solidFill>
                  <a:srgbClr val="007328"/>
                </a:solidFill>
                <a:latin typeface="Open Sans"/>
              </a:rPr>
              <a:t>of the person's willingness to participate.</a:t>
            </a:r>
          </a:p>
        </p:txBody>
      </p:sp>
      <p:sp>
        <p:nvSpPr>
          <p:cNvPr id="7" name="TextBox 7"/>
          <p:cNvSpPr txBox="1"/>
          <p:nvPr/>
        </p:nvSpPr>
        <p:spPr>
          <a:xfrm>
            <a:off x="3133122" y="9621163"/>
            <a:ext cx="5207878" cy="448841"/>
          </a:xfrm>
          <a:prstGeom prst="rect">
            <a:avLst/>
          </a:prstGeom>
        </p:spPr>
        <p:txBody>
          <a:bodyPr wrap="square" lIns="0" tIns="0" rIns="0" bIns="0" rtlCol="0" anchor="t">
            <a:spAutoFit/>
          </a:bodyPr>
          <a:lstStyle/>
          <a:p>
            <a:pPr algn="ctr">
              <a:lnSpc>
                <a:spcPts val="3499"/>
              </a:lnSpc>
            </a:pPr>
            <a:r>
              <a:rPr lang="en-US" sz="2499" dirty="0">
                <a:solidFill>
                  <a:srgbClr val="000000"/>
                </a:solidFill>
                <a:latin typeface="Open Sans Light"/>
              </a:rPr>
              <a:t>Source: HazingPrevention.org</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29249" y="-354690"/>
            <a:ext cx="7715899" cy="78297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932"/>
        </a:solidFill>
        <a:effectLst/>
      </p:bgPr>
    </p:bg>
    <p:spTree>
      <p:nvGrpSpPr>
        <p:cNvPr id="1" name=""/>
        <p:cNvGrpSpPr/>
        <p:nvPr/>
      </p:nvGrpSpPr>
      <p:grpSpPr>
        <a:xfrm>
          <a:off x="0" y="0"/>
          <a:ext cx="0" cy="0"/>
          <a:chOff x="0" y="0"/>
          <a:chExt cx="0" cy="0"/>
        </a:xfrm>
      </p:grpSpPr>
      <p:grpSp>
        <p:nvGrpSpPr>
          <p:cNvPr id="2" name="Group 2"/>
          <p:cNvGrpSpPr/>
          <p:nvPr/>
        </p:nvGrpSpPr>
        <p:grpSpPr>
          <a:xfrm>
            <a:off x="5495" y="-104"/>
            <a:ext cx="3429000" cy="342900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0000"/>
            </a:solidFill>
          </p:spPr>
        </p:sp>
      </p:grpSp>
      <p:grpSp>
        <p:nvGrpSpPr>
          <p:cNvPr id="4" name="Group 4"/>
          <p:cNvGrpSpPr/>
          <p:nvPr/>
        </p:nvGrpSpPr>
        <p:grpSpPr>
          <a:xfrm rot="-10800000">
            <a:off x="14853505" y="0"/>
            <a:ext cx="3434495" cy="3429000"/>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69951"/>
            </a:solidFill>
          </p:spPr>
        </p:sp>
      </p:grpSp>
      <p:grpSp>
        <p:nvGrpSpPr>
          <p:cNvPr id="6" name="Group 6"/>
          <p:cNvGrpSpPr/>
          <p:nvPr/>
        </p:nvGrpSpPr>
        <p:grpSpPr>
          <a:xfrm rot="5400000">
            <a:off x="5495" y="6858000"/>
            <a:ext cx="3429000" cy="34290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69951"/>
            </a:solidFill>
          </p:spPr>
        </p:sp>
      </p:grpSp>
      <p:pic>
        <p:nvPicPr>
          <p:cNvPr id="8" name="Picture 8"/>
          <p:cNvPicPr>
            <a:picLocks noChangeAspect="1"/>
          </p:cNvPicPr>
          <p:nvPr/>
        </p:nvPicPr>
        <p:blipFill>
          <a:blip r:embed="rId4"/>
          <a:srcRect l="4582" t="36647" r="55703" b="33443"/>
          <a:stretch>
            <a:fillRect/>
          </a:stretch>
        </p:blipFill>
        <p:spPr>
          <a:xfrm>
            <a:off x="290496" y="321550"/>
            <a:ext cx="2858999" cy="2785691"/>
          </a:xfrm>
          <a:prstGeom prst="rect">
            <a:avLst/>
          </a:prstGeom>
        </p:spPr>
      </p:pic>
      <p:sp>
        <p:nvSpPr>
          <p:cNvPr id="12" name="TextBox 11"/>
          <p:cNvSpPr txBox="1"/>
          <p:nvPr/>
        </p:nvSpPr>
        <p:spPr>
          <a:xfrm>
            <a:off x="4419600" y="1257300"/>
            <a:ext cx="10866180" cy="769441"/>
          </a:xfrm>
          <a:prstGeom prst="rect">
            <a:avLst/>
          </a:prstGeom>
          <a:noFill/>
        </p:spPr>
        <p:txBody>
          <a:bodyPr wrap="none" rtlCol="0">
            <a:spAutoFit/>
          </a:bodyPr>
          <a:lstStyle/>
          <a:p>
            <a:r>
              <a:rPr lang="en-US" sz="4400" dirty="0"/>
              <a:t>Hazing Signs: What to Do if You're Being Hazed</a:t>
            </a:r>
          </a:p>
        </p:txBody>
      </p:sp>
      <p:pic>
        <p:nvPicPr>
          <p:cNvPr id="13" name="EAyPj9CDm74"/>
          <p:cNvPicPr>
            <a:picLocks noRot="1" noChangeAspect="1"/>
          </p:cNvPicPr>
          <p:nvPr>
            <a:videoFile r:link="rId1"/>
          </p:nvPr>
        </p:nvPicPr>
        <p:blipFill>
          <a:blip r:embed="rId5"/>
          <a:stretch>
            <a:fillRect/>
          </a:stretch>
        </p:blipFill>
        <p:spPr>
          <a:xfrm>
            <a:off x="4419600" y="2705100"/>
            <a:ext cx="12077672" cy="67936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C9F38"/>
        </a:solidFill>
        <a:effectLst/>
      </p:bgPr>
    </p:bg>
    <p:spTree>
      <p:nvGrpSpPr>
        <p:cNvPr id="1" name=""/>
        <p:cNvGrpSpPr/>
        <p:nvPr/>
      </p:nvGrpSpPr>
      <p:grpSpPr>
        <a:xfrm>
          <a:off x="0" y="0"/>
          <a:ext cx="0" cy="0"/>
          <a:chOff x="0" y="0"/>
          <a:chExt cx="0" cy="0"/>
        </a:xfrm>
      </p:grpSpPr>
      <p:grpSp>
        <p:nvGrpSpPr>
          <p:cNvPr id="2" name="Group 2"/>
          <p:cNvGrpSpPr/>
          <p:nvPr/>
        </p:nvGrpSpPr>
        <p:grpSpPr>
          <a:xfrm rot="553071">
            <a:off x="-854357" y="-334628"/>
            <a:ext cx="11634420" cy="1161580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7932"/>
            </a:solid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18088" y="3388535"/>
            <a:ext cx="7715899" cy="7829787"/>
          </a:xfrm>
          <a:prstGeom prst="rect">
            <a:avLst/>
          </a:prstGeom>
        </p:spPr>
      </p:pic>
      <p:sp>
        <p:nvSpPr>
          <p:cNvPr id="7" name="TextBox 7"/>
          <p:cNvSpPr txBox="1"/>
          <p:nvPr/>
        </p:nvSpPr>
        <p:spPr>
          <a:xfrm>
            <a:off x="9543478" y="1152666"/>
            <a:ext cx="8311356" cy="8079135"/>
          </a:xfrm>
          <a:prstGeom prst="rect">
            <a:avLst/>
          </a:prstGeom>
        </p:spPr>
        <p:txBody>
          <a:bodyPr lIns="0" tIns="0" rIns="0" bIns="0" rtlCol="0" anchor="t">
            <a:spAutoFit/>
          </a:bodyPr>
          <a:lstStyle/>
          <a:p>
            <a:pPr marL="0" marR="0" lvl="0" indent="0" algn="ctr" defTabSz="914400" rtl="0" eaLnBrk="1" fontAlgn="auto" latinLnBrk="0" hangingPunct="1">
              <a:lnSpc>
                <a:spcPts val="12599"/>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040000"/>
                </a:solidFill>
                <a:effectLst/>
                <a:uLnTx/>
                <a:uFillTx/>
                <a:latin typeface="Open Sans Extra Bold"/>
                <a:ea typeface="+mn-ea"/>
                <a:cs typeface="+mn-cs"/>
              </a:rPr>
              <a:t>How have you helped a friend in</a:t>
            </a:r>
            <a:r>
              <a:rPr kumimoji="0" lang="en-US" sz="9000" b="0" i="0" u="none" strike="noStrike" kern="1200" cap="none" spc="0" normalizeH="0" noProof="0" dirty="0">
                <a:ln>
                  <a:noFill/>
                </a:ln>
                <a:solidFill>
                  <a:srgbClr val="040000"/>
                </a:solidFill>
                <a:effectLst/>
                <a:uLnTx/>
                <a:uFillTx/>
                <a:latin typeface="Open Sans Extra Bold"/>
                <a:ea typeface="+mn-ea"/>
                <a:cs typeface="+mn-cs"/>
              </a:rPr>
              <a:t> a problem situation?</a:t>
            </a:r>
            <a:endParaRPr kumimoji="0" lang="en-US" sz="9000" b="0" i="0" u="none" strike="noStrike" kern="1200" cap="none" spc="0" normalizeH="0" baseline="0" noProof="0" dirty="0">
              <a:ln>
                <a:noFill/>
              </a:ln>
              <a:solidFill>
                <a:srgbClr val="040000"/>
              </a:solidFill>
              <a:effectLst/>
              <a:uLnTx/>
              <a:uFillTx/>
              <a:latin typeface="Open Sans Extra Bold"/>
              <a:ea typeface="+mn-ea"/>
              <a:cs typeface="+mn-cs"/>
            </a:endParaRPr>
          </a:p>
        </p:txBody>
      </p:sp>
    </p:spTree>
    <p:extLst>
      <p:ext uri="{BB962C8B-B14F-4D97-AF65-F5344CB8AC3E}">
        <p14:creationId xmlns:p14="http://schemas.microsoft.com/office/powerpoint/2010/main" val="3568612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1438</Words>
  <Application>Microsoft Office PowerPoint</Application>
  <PresentationFormat>Custom</PresentationFormat>
  <Paragraphs>147</Paragraphs>
  <Slides>17</Slides>
  <Notes>17</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Libre Franklin Bold</vt:lpstr>
      <vt:lpstr>Open Sans</vt:lpstr>
      <vt:lpstr>Open Sans Extra Bold</vt:lpstr>
      <vt:lpstr>Open Sans Light</vt:lpstr>
      <vt:lpstr>Open Sans Extra Bold Bold</vt:lpstr>
      <vt:lpstr>Calibri</vt:lpstr>
      <vt:lpstr>Libre Franklin Medium</vt:lpstr>
      <vt:lpstr>Open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GORDIEday 2021</dc:title>
  <dc:creator>Jill Maurer</dc:creator>
  <cp:lastModifiedBy>Maurer, Jill E (jei8w)</cp:lastModifiedBy>
  <cp:revision>21</cp:revision>
  <dcterms:created xsi:type="dcterms:W3CDTF">2006-08-16T00:00:00Z</dcterms:created>
  <dcterms:modified xsi:type="dcterms:W3CDTF">2022-04-07T03:12:22Z</dcterms:modified>
  <dc:identifier>DAEqqSEeDEY</dc:identifier>
</cp:coreProperties>
</file>